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16" r:id="rId2"/>
    <p:sldId id="348" r:id="rId3"/>
    <p:sldId id="349" r:id="rId4"/>
    <p:sldId id="394" r:id="rId5"/>
    <p:sldId id="350" r:id="rId6"/>
    <p:sldId id="392" r:id="rId7"/>
    <p:sldId id="395" r:id="rId8"/>
    <p:sldId id="351" r:id="rId9"/>
    <p:sldId id="396" r:id="rId10"/>
    <p:sldId id="352" r:id="rId11"/>
    <p:sldId id="397" r:id="rId12"/>
    <p:sldId id="353" r:id="rId13"/>
    <p:sldId id="393" r:id="rId14"/>
    <p:sldId id="362" r:id="rId15"/>
    <p:sldId id="356" r:id="rId16"/>
    <p:sldId id="363" r:id="rId17"/>
    <p:sldId id="364" r:id="rId18"/>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BD98"/>
    <a:srgbClr val="2AB456"/>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889" autoAdjust="0"/>
  </p:normalViewPr>
  <p:slideViewPr>
    <p:cSldViewPr snapToGrid="0" showGuides="1">
      <p:cViewPr varScale="1">
        <p:scale>
          <a:sx n="96" d="100"/>
          <a:sy n="96" d="100"/>
        </p:scale>
        <p:origin x="372" y="78"/>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varScale="1">
        <p:scale>
          <a:sx n="80" d="100"/>
          <a:sy n="80" d="100"/>
        </p:scale>
        <p:origin x="306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ja Skitek" userId="1ffb204a-51fd-43d9-91a3-d08d74c98b2e" providerId="ADAL" clId="{405C20AA-96A9-4C35-80F9-A2FCD9114C35}"/>
    <pc:docChg chg="modSld">
      <pc:chgData name="Mitja Skitek" userId="1ffb204a-51fd-43d9-91a3-d08d74c98b2e" providerId="ADAL" clId="{405C20AA-96A9-4C35-80F9-A2FCD9114C35}" dt="2026-06-17T08:43:07.489" v="42" actId="6549"/>
      <pc:docMkLst>
        <pc:docMk/>
      </pc:docMkLst>
      <pc:sldChg chg="modSp mod">
        <pc:chgData name="Mitja Skitek" userId="1ffb204a-51fd-43d9-91a3-d08d74c98b2e" providerId="ADAL" clId="{405C20AA-96A9-4C35-80F9-A2FCD9114C35}" dt="2026-06-17T08:43:07.489" v="42" actId="6549"/>
        <pc:sldMkLst>
          <pc:docMk/>
          <pc:sldMk cId="2877402896" sldId="352"/>
        </pc:sldMkLst>
        <pc:spChg chg="mod">
          <ac:chgData name="Mitja Skitek" userId="1ffb204a-51fd-43d9-91a3-d08d74c98b2e" providerId="ADAL" clId="{405C20AA-96A9-4C35-80F9-A2FCD9114C35}" dt="2026-06-17T08:43:07.489" v="42" actId="6549"/>
          <ac:spMkLst>
            <pc:docMk/>
            <pc:sldMk cId="2877402896" sldId="352"/>
            <ac:spMk id="2" creationId="{B4D9433F-00AC-DC32-625E-DD47248A61A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3FA164-BA23-404E-B7F6-28C5E6FF21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Date Placeholder 2">
            <a:extLst>
              <a:ext uri="{FF2B5EF4-FFF2-40B4-BE49-F238E27FC236}">
                <a16:creationId xmlns:a16="http://schemas.microsoft.com/office/drawing/2014/main" id="{C8856748-22C7-47DD-BF08-69A8E598F5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B11FFB-E5FC-463A-81B7-732255AD537F}" type="datetimeFigureOut">
              <a:rPr lang="sl-SI" smtClean="0"/>
              <a:t>17. 06. 2026</a:t>
            </a:fld>
            <a:endParaRPr lang="sl-SI"/>
          </a:p>
        </p:txBody>
      </p:sp>
      <p:sp>
        <p:nvSpPr>
          <p:cNvPr id="4" name="Footer Placeholder 3">
            <a:extLst>
              <a:ext uri="{FF2B5EF4-FFF2-40B4-BE49-F238E27FC236}">
                <a16:creationId xmlns:a16="http://schemas.microsoft.com/office/drawing/2014/main" id="{563829EC-2BE5-42B5-B43A-6030819685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5" name="Slide Number Placeholder 4">
            <a:extLst>
              <a:ext uri="{FF2B5EF4-FFF2-40B4-BE49-F238E27FC236}">
                <a16:creationId xmlns:a16="http://schemas.microsoft.com/office/drawing/2014/main" id="{F7EA2E50-9038-46D9-BBA5-788DB25619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CB85211-3F62-4331-B17D-E69AA60C9758}" type="slidenum">
              <a:rPr lang="sl-SI" smtClean="0"/>
              <a:t>‹#›</a:t>
            </a:fld>
            <a:endParaRPr lang="sl-SI"/>
          </a:p>
        </p:txBody>
      </p:sp>
    </p:spTree>
    <p:extLst>
      <p:ext uri="{BB962C8B-B14F-4D97-AF65-F5344CB8AC3E}">
        <p14:creationId xmlns:p14="http://schemas.microsoft.com/office/powerpoint/2010/main" val="49194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63027-4861-4339-8D72-F01012E0EEF4}" type="datetimeFigureOut">
              <a:rPr lang="sl-SI" smtClean="0"/>
              <a:t>17. 06. 2026</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96E0DD-9368-4BE1-B9BB-469EFEEE12BF}" type="slidenum">
              <a:rPr lang="sl-SI" smtClean="0"/>
              <a:t>‹#›</a:t>
            </a:fld>
            <a:endParaRPr lang="sl-SI"/>
          </a:p>
        </p:txBody>
      </p:sp>
    </p:spTree>
    <p:extLst>
      <p:ext uri="{BB962C8B-B14F-4D97-AF65-F5344CB8AC3E}">
        <p14:creationId xmlns:p14="http://schemas.microsoft.com/office/powerpoint/2010/main" val="3943960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7596E0DD-9368-4BE1-B9BB-469EFEEE12BF}" type="slidenum">
              <a:rPr lang="sl-SI" smtClean="0"/>
              <a:t>3</a:t>
            </a:fld>
            <a:endParaRPr lang="sl-SI"/>
          </a:p>
        </p:txBody>
      </p:sp>
    </p:spTree>
    <p:extLst>
      <p:ext uri="{BB962C8B-B14F-4D97-AF65-F5344CB8AC3E}">
        <p14:creationId xmlns:p14="http://schemas.microsoft.com/office/powerpoint/2010/main" val="3439466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7596E0DD-9368-4BE1-B9BB-469EFEEE12BF}" type="slidenum">
              <a:rPr lang="sl-SI" smtClean="0"/>
              <a:t>5</a:t>
            </a:fld>
            <a:endParaRPr lang="sl-SI"/>
          </a:p>
        </p:txBody>
      </p:sp>
    </p:spTree>
    <p:extLst>
      <p:ext uri="{BB962C8B-B14F-4D97-AF65-F5344CB8AC3E}">
        <p14:creationId xmlns:p14="http://schemas.microsoft.com/office/powerpoint/2010/main" val="1820106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7596E0DD-9368-4BE1-B9BB-469EFEEE12BF}" type="slidenum">
              <a:rPr lang="sl-SI" smtClean="0"/>
              <a:t>12</a:t>
            </a:fld>
            <a:endParaRPr lang="sl-SI"/>
          </a:p>
        </p:txBody>
      </p:sp>
    </p:spTree>
    <p:extLst>
      <p:ext uri="{BB962C8B-B14F-4D97-AF65-F5344CB8AC3E}">
        <p14:creationId xmlns:p14="http://schemas.microsoft.com/office/powerpoint/2010/main" val="153970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7596E0DD-9368-4BE1-B9BB-469EFEEE12BF}" type="slidenum">
              <a:rPr lang="sl-SI" smtClean="0"/>
              <a:t>16</a:t>
            </a:fld>
            <a:endParaRPr lang="sl-SI"/>
          </a:p>
        </p:txBody>
      </p:sp>
    </p:spTree>
    <p:extLst>
      <p:ext uri="{BB962C8B-B14F-4D97-AF65-F5344CB8AC3E}">
        <p14:creationId xmlns:p14="http://schemas.microsoft.com/office/powerpoint/2010/main" val="1992819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i diapozitiv">
    <p:spTree>
      <p:nvGrpSpPr>
        <p:cNvPr id="1" name=""/>
        <p:cNvGrpSpPr/>
        <p:nvPr/>
      </p:nvGrpSpPr>
      <p:grpSpPr>
        <a:xfrm>
          <a:off x="0" y="0"/>
          <a:ext cx="0" cy="0"/>
          <a:chOff x="0" y="0"/>
          <a:chExt cx="0" cy="0"/>
        </a:xfrm>
      </p:grpSpPr>
      <p:sp>
        <p:nvSpPr>
          <p:cNvPr id="4" name="Označba mesta datuma 3">
            <a:extLst>
              <a:ext uri="{FF2B5EF4-FFF2-40B4-BE49-F238E27FC236}">
                <a16:creationId xmlns:a16="http://schemas.microsoft.com/office/drawing/2014/main" id="{581F91E8-1E01-4F8C-A786-D2D2EA965D59}"/>
              </a:ext>
            </a:extLst>
          </p:cNvPr>
          <p:cNvSpPr>
            <a:spLocks noGrp="1"/>
          </p:cNvSpPr>
          <p:nvPr>
            <p:ph type="dt" sz="half" idx="10"/>
          </p:nvPr>
        </p:nvSpPr>
        <p:spPr/>
        <p:txBody>
          <a:bodyPr/>
          <a:lstStyle/>
          <a:p>
            <a:fld id="{976DA7DD-ED60-44ED-88C4-86F631E4ED6E}" type="datetime1">
              <a:rPr lang="sl-SI" smtClean="0"/>
              <a:t>17. 06. 2026</a:t>
            </a:fld>
            <a:endParaRPr lang="sl-SI"/>
          </a:p>
        </p:txBody>
      </p:sp>
      <p:sp>
        <p:nvSpPr>
          <p:cNvPr id="5" name="Označba mesta noge 4">
            <a:extLst>
              <a:ext uri="{FF2B5EF4-FFF2-40B4-BE49-F238E27FC236}">
                <a16:creationId xmlns:a16="http://schemas.microsoft.com/office/drawing/2014/main" id="{0C16ACA1-E799-461C-84B0-3976D236D5D3}"/>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E9B4F09E-239B-4671-8ECF-E47422A0EEA6}"/>
              </a:ext>
            </a:extLst>
          </p:cNvPr>
          <p:cNvSpPr>
            <a:spLocks noGrp="1"/>
          </p:cNvSpPr>
          <p:nvPr>
            <p:ph type="sldNum" sz="quarter" idx="12"/>
          </p:nvPr>
        </p:nvSpPr>
        <p:spPr/>
        <p:txBody>
          <a:bodyPr/>
          <a:lstStyle/>
          <a:p>
            <a:fld id="{25441DA8-F589-4AB5-8E7A-BA17F1FB2C20}" type="slidenum">
              <a:rPr lang="sl-SI" smtClean="0"/>
              <a:t>‹#›</a:t>
            </a:fld>
            <a:endParaRPr lang="sl-SI" dirty="0"/>
          </a:p>
        </p:txBody>
      </p:sp>
      <p:sp>
        <p:nvSpPr>
          <p:cNvPr id="3" name="Podnaslov 2">
            <a:extLst>
              <a:ext uri="{FF2B5EF4-FFF2-40B4-BE49-F238E27FC236}">
                <a16:creationId xmlns:a16="http://schemas.microsoft.com/office/drawing/2014/main" id="{65FD36B5-8792-4AB7-AA35-29898062D253}"/>
              </a:ext>
            </a:extLst>
          </p:cNvPr>
          <p:cNvSpPr>
            <a:spLocks noGrp="1"/>
          </p:cNvSpPr>
          <p:nvPr>
            <p:ph type="subTitle" idx="1" hasCustomPrompt="1"/>
          </p:nvPr>
        </p:nvSpPr>
        <p:spPr>
          <a:xfrm>
            <a:off x="343658" y="3763438"/>
            <a:ext cx="6462409" cy="1522914"/>
          </a:xfrm>
        </p:spPr>
        <p:txBody>
          <a:bodyPr anchor="ctr" anchorCtr="0"/>
          <a:lstStyle>
            <a:lvl1pPr marL="0" indent="0" algn="l">
              <a:buNone/>
              <a:defRPr sz="28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dirty="0"/>
              <a:t>Vnesite podnaslov</a:t>
            </a:r>
          </a:p>
        </p:txBody>
      </p:sp>
      <p:cxnSp>
        <p:nvCxnSpPr>
          <p:cNvPr id="11" name="Raven povezovalnik 10">
            <a:extLst>
              <a:ext uri="{FF2B5EF4-FFF2-40B4-BE49-F238E27FC236}">
                <a16:creationId xmlns:a16="http://schemas.microsoft.com/office/drawing/2014/main" id="{A074F4EC-6190-43DB-A34D-6E1CEE5D5B14}"/>
              </a:ext>
            </a:extLst>
          </p:cNvPr>
          <p:cNvCxnSpPr>
            <a:cxnSpLocks/>
          </p:cNvCxnSpPr>
          <p:nvPr userDrawn="1"/>
        </p:nvCxnSpPr>
        <p:spPr>
          <a:xfrm>
            <a:off x="7075732" y="3763438"/>
            <a:ext cx="5061293"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
        <p:nvSpPr>
          <p:cNvPr id="19" name="Content Placeholder 18">
            <a:extLst>
              <a:ext uri="{FF2B5EF4-FFF2-40B4-BE49-F238E27FC236}">
                <a16:creationId xmlns:a16="http://schemas.microsoft.com/office/drawing/2014/main" id="{58114663-5F41-4B1E-9C3C-20CAAE5A96A5}"/>
              </a:ext>
            </a:extLst>
          </p:cNvPr>
          <p:cNvSpPr>
            <a:spLocks noGrp="1"/>
          </p:cNvSpPr>
          <p:nvPr>
            <p:ph sz="quarter" idx="13" hasCustomPrompt="1"/>
          </p:nvPr>
        </p:nvSpPr>
        <p:spPr>
          <a:xfrm>
            <a:off x="7076059" y="3791011"/>
            <a:ext cx="4967288" cy="476250"/>
          </a:xfrm>
        </p:spPr>
        <p:txBody>
          <a:bodyPr anchor="ct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sl-SI" dirty="0"/>
              <a:t>Vnesite avtorja</a:t>
            </a:r>
          </a:p>
        </p:txBody>
      </p:sp>
      <p:sp>
        <p:nvSpPr>
          <p:cNvPr id="22" name="TextBox 21">
            <a:extLst>
              <a:ext uri="{FF2B5EF4-FFF2-40B4-BE49-F238E27FC236}">
                <a16:creationId xmlns:a16="http://schemas.microsoft.com/office/drawing/2014/main" id="{4D06A5C6-801B-4158-B242-CF22578498BA}"/>
              </a:ext>
            </a:extLst>
          </p:cNvPr>
          <p:cNvSpPr txBox="1"/>
          <p:nvPr userDrawn="1"/>
        </p:nvSpPr>
        <p:spPr>
          <a:xfrm>
            <a:off x="343657" y="5456958"/>
            <a:ext cx="10796375" cy="646331"/>
          </a:xfrm>
          <a:prstGeom prst="rect">
            <a:avLst/>
          </a:prstGeom>
          <a:noFill/>
        </p:spPr>
        <p:txBody>
          <a:bodyPr wrap="square" rtlCol="0">
            <a:spAutoFit/>
          </a:bodyPr>
          <a:lstStyle/>
          <a:p>
            <a:pPr algn="just"/>
            <a:r>
              <a:rPr lang="sl-SI" sz="1200" b="0" i="0" dirty="0">
                <a:solidFill>
                  <a:srgbClr val="222222"/>
                </a:solidFill>
                <a:effectLst/>
                <a:latin typeface="Arial" panose="020B0604020202020204" pitchFamily="34" charset="0"/>
              </a:rPr>
              <a:t>Gradivo je last Slovenskega inštituta za revizijo in je predmet avtorske zaščite in drugih oblik zaščite intelektualne lastnine. Prepovedano je kakršnokoli reproduciranje, razen izključno za osebno uporabo in v nekomercialne namene, pri čemer se morajo ohraniti vsa opozorila o avtorskih ali drugih pravicah, zato se ne smejo prepisovati, razmnoževati ali kako drugače razširjati. Naveden mora biti tudi vir.</a:t>
            </a:r>
            <a:endParaRPr lang="sl-SI" sz="1200" dirty="0">
              <a:solidFill>
                <a:schemeClr val="tx2"/>
              </a:solidFill>
            </a:endParaRPr>
          </a:p>
        </p:txBody>
      </p:sp>
      <p:cxnSp>
        <p:nvCxnSpPr>
          <p:cNvPr id="23" name="Raven povezovalnik 10">
            <a:extLst>
              <a:ext uri="{FF2B5EF4-FFF2-40B4-BE49-F238E27FC236}">
                <a16:creationId xmlns:a16="http://schemas.microsoft.com/office/drawing/2014/main" id="{9DC0801B-B10A-4128-98C7-149D3D61C48A}"/>
              </a:ext>
            </a:extLst>
          </p:cNvPr>
          <p:cNvCxnSpPr>
            <a:cxnSpLocks/>
          </p:cNvCxnSpPr>
          <p:nvPr userDrawn="1"/>
        </p:nvCxnSpPr>
        <p:spPr>
          <a:xfrm>
            <a:off x="343657" y="5456958"/>
            <a:ext cx="5061293" cy="0"/>
          </a:xfrm>
          <a:prstGeom prst="line">
            <a:avLst/>
          </a:prstGeom>
          <a:ln w="47625">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
        <p:nvSpPr>
          <p:cNvPr id="2" name="Naslov 1">
            <a:extLst>
              <a:ext uri="{FF2B5EF4-FFF2-40B4-BE49-F238E27FC236}">
                <a16:creationId xmlns:a16="http://schemas.microsoft.com/office/drawing/2014/main" id="{DADF17F1-5CF3-46A6-9589-F3FAAC9F43D2}"/>
              </a:ext>
            </a:extLst>
          </p:cNvPr>
          <p:cNvSpPr>
            <a:spLocks noGrp="1"/>
          </p:cNvSpPr>
          <p:nvPr>
            <p:ph type="ctrTitle" hasCustomPrompt="1"/>
          </p:nvPr>
        </p:nvSpPr>
        <p:spPr>
          <a:xfrm>
            <a:off x="1135117" y="141918"/>
            <a:ext cx="9908628" cy="3420418"/>
          </a:xfrm>
          <a:prstGeom prst="round2DiagRect">
            <a:avLst>
              <a:gd name="adj1" fmla="val 0"/>
              <a:gd name="adj2" fmla="val 20395"/>
            </a:avLst>
          </a:prstGeom>
          <a:gradFill>
            <a:gsLst>
              <a:gs pos="0">
                <a:srgbClr val="43BD98">
                  <a:alpha val="9000"/>
                </a:srgbClr>
              </a:gs>
              <a:gs pos="80000">
                <a:srgbClr val="43BD98">
                  <a:alpha val="31000"/>
                </a:srgbClr>
              </a:gs>
            </a:gsLst>
            <a:lin ang="10800000" scaled="0"/>
          </a:gradFill>
        </p:spPr>
        <p:txBody>
          <a:bodyPr anchor="ctr" anchorCtr="0">
            <a:normAutofit/>
          </a:bodyPr>
          <a:lstStyle>
            <a:lvl1pPr algn="ctr" defTabSz="914400" rtl="0" eaLnBrk="1" latinLnBrk="0" hangingPunct="1">
              <a:lnSpc>
                <a:spcPct val="90000"/>
              </a:lnSpc>
              <a:spcBef>
                <a:spcPct val="0"/>
              </a:spcBef>
              <a:buNone/>
              <a:defRPr lang="sl-SI" sz="6000" b="1" kern="1200" dirty="0">
                <a:solidFill>
                  <a:schemeClr val="tx2"/>
                </a:solidFill>
                <a:effectLst/>
                <a:latin typeface="+mj-lt"/>
                <a:ea typeface="+mj-ea"/>
                <a:cs typeface="+mj-cs"/>
              </a:defRPr>
            </a:lvl1pPr>
          </a:lstStyle>
          <a:p>
            <a:r>
              <a:rPr lang="sl-SI" dirty="0"/>
              <a:t>Vnesite naslov</a:t>
            </a:r>
          </a:p>
        </p:txBody>
      </p:sp>
    </p:spTree>
    <p:extLst>
      <p:ext uri="{BB962C8B-B14F-4D97-AF65-F5344CB8AC3E}">
        <p14:creationId xmlns:p14="http://schemas.microsoft.com/office/powerpoint/2010/main" val="1905940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9F9039E-44D3-4F07-B9FD-EAA4ECEC4B8F}"/>
              </a:ext>
            </a:extLst>
          </p:cNvPr>
          <p:cNvSpPr>
            <a:spLocks noGrp="1"/>
          </p:cNvSpPr>
          <p:nvPr>
            <p:ph type="title"/>
          </p:nvPr>
        </p:nvSpPr>
        <p:spPr>
          <a:xfrm>
            <a:off x="1285200" y="126000"/>
            <a:ext cx="9108000" cy="874800"/>
          </a:xfrm>
        </p:spPr>
        <p:txBody>
          <a:bodyPr>
            <a:normAutofit/>
          </a:bodyPr>
          <a:lstStyle>
            <a:lvl1pPr>
              <a:defRPr sz="3600"/>
            </a:lvl1pPr>
          </a:lstStyle>
          <a:p>
            <a:r>
              <a:rPr lang="sl-SI"/>
              <a:t>Kliknite, če želite urediti slog naslova matrice</a:t>
            </a:r>
            <a:endParaRPr lang="sl-SI" dirty="0"/>
          </a:p>
        </p:txBody>
      </p:sp>
      <p:sp>
        <p:nvSpPr>
          <p:cNvPr id="4" name="Označba mesta datuma 3">
            <a:extLst>
              <a:ext uri="{FF2B5EF4-FFF2-40B4-BE49-F238E27FC236}">
                <a16:creationId xmlns:a16="http://schemas.microsoft.com/office/drawing/2014/main" id="{CBD14078-429A-4C37-A3A6-A56FDE9921DE}"/>
              </a:ext>
            </a:extLst>
          </p:cNvPr>
          <p:cNvSpPr>
            <a:spLocks noGrp="1"/>
          </p:cNvSpPr>
          <p:nvPr>
            <p:ph type="dt" sz="half" idx="10"/>
          </p:nvPr>
        </p:nvSpPr>
        <p:spPr/>
        <p:txBody>
          <a:bodyPr/>
          <a:lstStyle/>
          <a:p>
            <a:fld id="{30DF4176-1E42-44F7-AD6F-A3DC837057B1}" type="datetime1">
              <a:rPr lang="sl-SI" smtClean="0"/>
              <a:t>17. 06. 2026</a:t>
            </a:fld>
            <a:endParaRPr lang="sl-SI"/>
          </a:p>
        </p:txBody>
      </p:sp>
      <p:sp>
        <p:nvSpPr>
          <p:cNvPr id="5" name="Označba mesta noge 4">
            <a:extLst>
              <a:ext uri="{FF2B5EF4-FFF2-40B4-BE49-F238E27FC236}">
                <a16:creationId xmlns:a16="http://schemas.microsoft.com/office/drawing/2014/main" id="{5726EFFA-5193-4AF8-B2E2-712B2CA0865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8D59980-F094-44F5-9DE8-9428728EB465}"/>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7" name="Raven povezovalnik 5">
            <a:extLst>
              <a:ext uri="{FF2B5EF4-FFF2-40B4-BE49-F238E27FC236}">
                <a16:creationId xmlns:a16="http://schemas.microsoft.com/office/drawing/2014/main" id="{56317F2E-E666-FE00-2B5E-D2DE4C66D1F4}"/>
              </a:ext>
            </a:extLst>
          </p:cNvPr>
          <p:cNvCxnSpPr/>
          <p:nvPr userDrawn="1"/>
        </p:nvCxnSpPr>
        <p:spPr>
          <a:xfrm>
            <a:off x="176400" y="1008000"/>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
        <p:nvSpPr>
          <p:cNvPr id="3" name="Označba mesta navpičnega besedila 2">
            <a:extLst>
              <a:ext uri="{FF2B5EF4-FFF2-40B4-BE49-F238E27FC236}">
                <a16:creationId xmlns:a16="http://schemas.microsoft.com/office/drawing/2014/main" id="{C6634464-1D9A-494C-979D-5355B9985134}"/>
              </a:ext>
            </a:extLst>
          </p:cNvPr>
          <p:cNvSpPr>
            <a:spLocks noGrp="1"/>
          </p:cNvSpPr>
          <p:nvPr>
            <p:ph type="body" orient="vert" idx="1"/>
          </p:nvPr>
        </p:nvSpPr>
        <p:spPr>
          <a:xfrm>
            <a:off x="1285200" y="1312863"/>
            <a:ext cx="9522231" cy="4864100"/>
          </a:xfrm>
          <a:prstGeom prst="round2DiagRect">
            <a:avLst>
              <a:gd name="adj1" fmla="val 14729"/>
              <a:gd name="adj2" fmla="val 0"/>
            </a:avLst>
          </a:prstGeom>
          <a:ln w="50800">
            <a:gradFill>
              <a:gsLst>
                <a:gs pos="0">
                  <a:srgbClr val="43BD98">
                    <a:alpha val="10000"/>
                  </a:srgbClr>
                </a:gs>
                <a:gs pos="80000">
                  <a:srgbClr val="43BD98">
                    <a:alpha val="60000"/>
                  </a:srgbClr>
                </a:gs>
              </a:gsLst>
              <a:lin ang="10800000" scaled="0"/>
            </a:gradFill>
          </a:ln>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Tree>
    <p:extLst>
      <p:ext uri="{BB962C8B-B14F-4D97-AF65-F5344CB8AC3E}">
        <p14:creationId xmlns:p14="http://schemas.microsoft.com/office/powerpoint/2010/main" val="23827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avpični naslov in besedilo">
    <p:spTree>
      <p:nvGrpSpPr>
        <p:cNvPr id="1" name=""/>
        <p:cNvGrpSpPr/>
        <p:nvPr/>
      </p:nvGrpSpPr>
      <p:grpSpPr>
        <a:xfrm>
          <a:off x="0" y="0"/>
          <a:ext cx="0" cy="0"/>
          <a:chOff x="0" y="0"/>
          <a:chExt cx="0" cy="0"/>
        </a:xfrm>
      </p:grpSpPr>
      <p:sp>
        <p:nvSpPr>
          <p:cNvPr id="9" name="Označba mesta navpičnega besedila 2">
            <a:extLst>
              <a:ext uri="{FF2B5EF4-FFF2-40B4-BE49-F238E27FC236}">
                <a16:creationId xmlns:a16="http://schemas.microsoft.com/office/drawing/2014/main" id="{8F52E4F6-BA14-382E-D0AE-62D628A94E74}"/>
              </a:ext>
            </a:extLst>
          </p:cNvPr>
          <p:cNvSpPr>
            <a:spLocks noGrp="1"/>
          </p:cNvSpPr>
          <p:nvPr>
            <p:ph type="body" orient="vert" idx="13"/>
          </p:nvPr>
        </p:nvSpPr>
        <p:spPr>
          <a:xfrm>
            <a:off x="1121791" y="365120"/>
            <a:ext cx="8578387" cy="5811835"/>
          </a:xfrm>
          <a:prstGeom prst="round2DiagRect">
            <a:avLst>
              <a:gd name="adj1" fmla="val 14729"/>
              <a:gd name="adj2" fmla="val 0"/>
            </a:avLst>
          </a:prstGeom>
          <a:ln w="50800">
            <a:gradFill>
              <a:gsLst>
                <a:gs pos="0">
                  <a:srgbClr val="43BD98">
                    <a:alpha val="10000"/>
                  </a:srgbClr>
                </a:gs>
                <a:gs pos="80000">
                  <a:srgbClr val="43BD98">
                    <a:alpha val="60000"/>
                  </a:srgbClr>
                </a:gs>
              </a:gsLst>
              <a:lin ang="10800000" scaled="0"/>
            </a:gradFill>
          </a:ln>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2" name="Navpični naslov 1">
            <a:extLst>
              <a:ext uri="{FF2B5EF4-FFF2-40B4-BE49-F238E27FC236}">
                <a16:creationId xmlns:a16="http://schemas.microsoft.com/office/drawing/2014/main" id="{D44B21E4-87BC-4C03-91AB-5516C3FE71AE}"/>
              </a:ext>
            </a:extLst>
          </p:cNvPr>
          <p:cNvSpPr>
            <a:spLocks noGrp="1"/>
          </p:cNvSpPr>
          <p:nvPr>
            <p:ph type="title" orient="vert"/>
          </p:nvPr>
        </p:nvSpPr>
        <p:spPr>
          <a:xfrm>
            <a:off x="10086680" y="365125"/>
            <a:ext cx="1074656" cy="5811838"/>
          </a:xfrm>
        </p:spPr>
        <p:txBody>
          <a:bodyPr vert="eaVert">
            <a:normAutofit/>
          </a:bodyPr>
          <a:lstStyle>
            <a:lvl1pPr>
              <a:defRPr sz="3600"/>
            </a:lvl1pPr>
          </a:lstStyle>
          <a:p>
            <a:r>
              <a:rPr lang="sl-SI"/>
              <a:t>Kliknite, če želite urediti slog naslova matrice</a:t>
            </a:r>
            <a:endParaRPr lang="sl-SI" dirty="0"/>
          </a:p>
        </p:txBody>
      </p:sp>
      <p:sp>
        <p:nvSpPr>
          <p:cNvPr id="4" name="Označba mesta datuma 3">
            <a:extLst>
              <a:ext uri="{FF2B5EF4-FFF2-40B4-BE49-F238E27FC236}">
                <a16:creationId xmlns:a16="http://schemas.microsoft.com/office/drawing/2014/main" id="{08476FB8-302D-488E-8D4F-9CDFCBEB5F3B}"/>
              </a:ext>
            </a:extLst>
          </p:cNvPr>
          <p:cNvSpPr>
            <a:spLocks noGrp="1"/>
          </p:cNvSpPr>
          <p:nvPr>
            <p:ph type="dt" sz="half" idx="10"/>
          </p:nvPr>
        </p:nvSpPr>
        <p:spPr/>
        <p:txBody>
          <a:bodyPr/>
          <a:lstStyle/>
          <a:p>
            <a:fld id="{AFA830F3-0AA6-4E66-A428-592DA8AF9008}" type="datetime1">
              <a:rPr lang="sl-SI" smtClean="0"/>
              <a:t>17. 06. 2026</a:t>
            </a:fld>
            <a:endParaRPr lang="sl-SI"/>
          </a:p>
        </p:txBody>
      </p:sp>
      <p:sp>
        <p:nvSpPr>
          <p:cNvPr id="5" name="Označba mesta noge 4">
            <a:extLst>
              <a:ext uri="{FF2B5EF4-FFF2-40B4-BE49-F238E27FC236}">
                <a16:creationId xmlns:a16="http://schemas.microsoft.com/office/drawing/2014/main" id="{505B1D3F-EA44-4296-B927-E760F1540546}"/>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99E1376-E83D-4EB6-BFBF-1382C766313A}"/>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7" name="Raven povezovalnik 5">
            <a:extLst>
              <a:ext uri="{FF2B5EF4-FFF2-40B4-BE49-F238E27FC236}">
                <a16:creationId xmlns:a16="http://schemas.microsoft.com/office/drawing/2014/main" id="{C6446EFD-18A2-CDD1-7D1F-0A8CD94F7C88}"/>
              </a:ext>
            </a:extLst>
          </p:cNvPr>
          <p:cNvCxnSpPr>
            <a:cxnSpLocks/>
          </p:cNvCxnSpPr>
          <p:nvPr userDrawn="1"/>
        </p:nvCxnSpPr>
        <p:spPr>
          <a:xfrm rot="5400000">
            <a:off x="6930814" y="3415558"/>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01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43FF8430-9394-4296-ADE9-B757B117DFDC}"/>
              </a:ext>
            </a:extLst>
          </p:cNvPr>
          <p:cNvSpPr>
            <a:spLocks noGrp="1"/>
          </p:cNvSpPr>
          <p:nvPr>
            <p:ph idx="1"/>
          </p:nvPr>
        </p:nvSpPr>
        <p:spPr>
          <a:xfrm>
            <a:off x="876694" y="1216318"/>
            <a:ext cx="10629924" cy="5043079"/>
          </a:xfrm>
          <a:prstGeom prst="round2DiagRect">
            <a:avLst>
              <a:gd name="adj1" fmla="val 0"/>
              <a:gd name="adj2" fmla="val 16449"/>
            </a:avLst>
          </a:prstGeom>
          <a:noFill/>
          <a:ln w="50800">
            <a:gradFill>
              <a:gsLst>
                <a:gs pos="0">
                  <a:srgbClr val="43BD98">
                    <a:alpha val="10000"/>
                  </a:srgbClr>
                </a:gs>
                <a:gs pos="80000">
                  <a:srgbClr val="43BD98">
                    <a:alpha val="60000"/>
                  </a:srgbClr>
                </a:gs>
              </a:gsLst>
              <a:lin ang="10800000" scaled="0"/>
            </a:gradFill>
          </a:ln>
        </p:spPr>
        <p:txBody>
          <a:bodyPr/>
          <a:lstStyle>
            <a:lvl1pPr>
              <a:defRPr>
                <a:solidFill>
                  <a:schemeClr val="tx2"/>
                </a:solidFill>
              </a:defRPr>
            </a:lvl1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2" name="Naslov 1">
            <a:extLst>
              <a:ext uri="{FF2B5EF4-FFF2-40B4-BE49-F238E27FC236}">
                <a16:creationId xmlns:a16="http://schemas.microsoft.com/office/drawing/2014/main" id="{8CC4B92A-50B9-4F0A-A643-464E59B55061}"/>
              </a:ext>
            </a:extLst>
          </p:cNvPr>
          <p:cNvSpPr>
            <a:spLocks noGrp="1"/>
          </p:cNvSpPr>
          <p:nvPr>
            <p:ph type="title"/>
          </p:nvPr>
        </p:nvSpPr>
        <p:spPr>
          <a:xfrm>
            <a:off x="1283649" y="125309"/>
            <a:ext cx="9108525" cy="873931"/>
          </a:xfrm>
        </p:spPr>
        <p:txBody>
          <a:bodyPr>
            <a:normAutofit/>
          </a:bodyPr>
          <a:lstStyle>
            <a:lvl1pPr algn="l" defTabSz="914400" rtl="0" eaLnBrk="1" latinLnBrk="0" hangingPunct="1">
              <a:lnSpc>
                <a:spcPct val="90000"/>
              </a:lnSpc>
              <a:spcBef>
                <a:spcPct val="0"/>
              </a:spcBef>
              <a:buNone/>
              <a:defRPr lang="sl-SI" sz="3600" b="1" kern="1200" dirty="0">
                <a:solidFill>
                  <a:schemeClr val="tx2"/>
                </a:solidFill>
                <a:effectLst/>
                <a:latin typeface="+mj-lt"/>
                <a:ea typeface="+mj-ea"/>
                <a:cs typeface="+mj-cs"/>
              </a:defRPr>
            </a:lvl1pPr>
          </a:lstStyle>
          <a:p>
            <a:r>
              <a:rPr lang="sl-SI"/>
              <a:t>Kliknite, če želite urediti slog naslova matrice</a:t>
            </a:r>
            <a:endParaRPr lang="sl-SI" dirty="0"/>
          </a:p>
        </p:txBody>
      </p:sp>
      <p:sp>
        <p:nvSpPr>
          <p:cNvPr id="4" name="Označba mesta datuma 3">
            <a:extLst>
              <a:ext uri="{FF2B5EF4-FFF2-40B4-BE49-F238E27FC236}">
                <a16:creationId xmlns:a16="http://schemas.microsoft.com/office/drawing/2014/main" id="{265DF6AC-D8B2-4AA6-9043-6390871095E6}"/>
              </a:ext>
            </a:extLst>
          </p:cNvPr>
          <p:cNvSpPr>
            <a:spLocks noGrp="1"/>
          </p:cNvSpPr>
          <p:nvPr>
            <p:ph type="dt" sz="half" idx="10"/>
          </p:nvPr>
        </p:nvSpPr>
        <p:spPr/>
        <p:txBody>
          <a:bodyPr/>
          <a:lstStyle/>
          <a:p>
            <a:fld id="{1941BE99-D7B3-4754-AE71-F3A8CC93684C}" type="datetime1">
              <a:rPr lang="sl-SI" smtClean="0"/>
              <a:t>17. 06. 2026</a:t>
            </a:fld>
            <a:endParaRPr lang="sl-SI"/>
          </a:p>
        </p:txBody>
      </p:sp>
      <p:sp>
        <p:nvSpPr>
          <p:cNvPr id="5" name="Označba mesta noge 4">
            <a:extLst>
              <a:ext uri="{FF2B5EF4-FFF2-40B4-BE49-F238E27FC236}">
                <a16:creationId xmlns:a16="http://schemas.microsoft.com/office/drawing/2014/main" id="{1D827EFE-8625-48D9-AFA5-DD2F1148483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1B5EFEE-033D-4FB5-96AA-8C50B5F0D420}"/>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9" name="Raven povezovalnik 8">
            <a:extLst>
              <a:ext uri="{FF2B5EF4-FFF2-40B4-BE49-F238E27FC236}">
                <a16:creationId xmlns:a16="http://schemas.microsoft.com/office/drawing/2014/main" id="{B3C3CD12-7B1B-44C0-BD12-A29EE41A0EC9}"/>
              </a:ext>
            </a:extLst>
          </p:cNvPr>
          <p:cNvCxnSpPr/>
          <p:nvPr userDrawn="1"/>
        </p:nvCxnSpPr>
        <p:spPr>
          <a:xfrm>
            <a:off x="176509" y="1006260"/>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139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95ACC5-A919-49DF-89BC-2E5DE966C4DF}"/>
              </a:ext>
            </a:extLst>
          </p:cNvPr>
          <p:cNvSpPr>
            <a:spLocks noGrp="1"/>
          </p:cNvSpPr>
          <p:nvPr>
            <p:ph type="title"/>
          </p:nvPr>
        </p:nvSpPr>
        <p:spPr>
          <a:xfrm>
            <a:off x="5058383" y="1174717"/>
            <a:ext cx="6863576" cy="2998450"/>
          </a:xfrm>
          <a:prstGeom prst="round2DiagRect">
            <a:avLst>
              <a:gd name="adj1" fmla="val 0"/>
              <a:gd name="adj2" fmla="val 13626"/>
            </a:avLst>
          </a:prstGeom>
          <a:gradFill>
            <a:gsLst>
              <a:gs pos="0">
                <a:srgbClr val="43BD98">
                  <a:alpha val="9000"/>
                </a:srgbClr>
              </a:gs>
              <a:gs pos="80000">
                <a:srgbClr val="43BD98">
                  <a:alpha val="31000"/>
                </a:srgbClr>
              </a:gs>
            </a:gsLst>
            <a:lin ang="10800000" scaled="0"/>
          </a:gradFill>
        </p:spPr>
        <p:txBody>
          <a:bodyPr anchor="ctr" anchorCtr="0">
            <a:normAutofit/>
          </a:bodyPr>
          <a:lstStyle>
            <a:lvl1pPr algn="l" defTabSz="914400" rtl="0" eaLnBrk="1" latinLnBrk="0" hangingPunct="1">
              <a:lnSpc>
                <a:spcPct val="90000"/>
              </a:lnSpc>
              <a:spcBef>
                <a:spcPct val="0"/>
              </a:spcBef>
              <a:buNone/>
              <a:defRPr lang="sl-SI" sz="4400" b="1" kern="1200" dirty="0">
                <a:solidFill>
                  <a:schemeClr val="tx2"/>
                </a:solidFill>
                <a:effectLst/>
                <a:latin typeface="+mj-lt"/>
                <a:ea typeface="+mj-ea"/>
                <a:cs typeface="+mj-cs"/>
              </a:defRPr>
            </a:lvl1pPr>
          </a:lstStyle>
          <a:p>
            <a:r>
              <a:rPr lang="sl-SI"/>
              <a:t>Kliknite, če želite urediti slog naslova matrice</a:t>
            </a:r>
            <a:endParaRPr lang="sl-SI" dirty="0"/>
          </a:p>
        </p:txBody>
      </p:sp>
      <p:sp>
        <p:nvSpPr>
          <p:cNvPr id="3" name="Označba mesta besedila 2">
            <a:extLst>
              <a:ext uri="{FF2B5EF4-FFF2-40B4-BE49-F238E27FC236}">
                <a16:creationId xmlns:a16="http://schemas.microsoft.com/office/drawing/2014/main" id="{E5D5E4FA-B9BC-45E2-910D-A3882A51A3D2}"/>
              </a:ext>
            </a:extLst>
          </p:cNvPr>
          <p:cNvSpPr>
            <a:spLocks noGrp="1"/>
          </p:cNvSpPr>
          <p:nvPr>
            <p:ph type="body" idx="1"/>
          </p:nvPr>
        </p:nvSpPr>
        <p:spPr>
          <a:xfrm>
            <a:off x="2650019" y="4530000"/>
            <a:ext cx="8337276"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6450F7B8-D004-43F5-9AAD-2590D4895724}"/>
              </a:ext>
            </a:extLst>
          </p:cNvPr>
          <p:cNvSpPr>
            <a:spLocks noGrp="1"/>
          </p:cNvSpPr>
          <p:nvPr>
            <p:ph type="dt" sz="half" idx="10"/>
          </p:nvPr>
        </p:nvSpPr>
        <p:spPr/>
        <p:txBody>
          <a:bodyPr/>
          <a:lstStyle/>
          <a:p>
            <a:fld id="{7FB38416-E4A7-49C7-99F9-E099AD3B37CA}" type="datetime1">
              <a:rPr lang="sl-SI" smtClean="0"/>
              <a:t>17. 06. 2026</a:t>
            </a:fld>
            <a:endParaRPr lang="sl-SI"/>
          </a:p>
        </p:txBody>
      </p:sp>
      <p:sp>
        <p:nvSpPr>
          <p:cNvPr id="5" name="Označba mesta noge 4">
            <a:extLst>
              <a:ext uri="{FF2B5EF4-FFF2-40B4-BE49-F238E27FC236}">
                <a16:creationId xmlns:a16="http://schemas.microsoft.com/office/drawing/2014/main" id="{A550F2C9-E389-4AC6-8C53-BCBBC758D8D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15F3098-683E-4B3A-825B-6FF2B0C0BE0C}"/>
              </a:ext>
            </a:extLst>
          </p:cNvPr>
          <p:cNvSpPr>
            <a:spLocks noGrp="1"/>
          </p:cNvSpPr>
          <p:nvPr>
            <p:ph type="sldNum" sz="quarter" idx="12"/>
          </p:nvPr>
        </p:nvSpPr>
        <p:spPr/>
        <p:txBody>
          <a:bodyPr/>
          <a:lstStyle/>
          <a:p>
            <a:fld id="{25441DA8-F589-4AB5-8E7A-BA17F1FB2C20}" type="slidenum">
              <a:rPr lang="sl-SI" smtClean="0"/>
              <a:t>‹#›</a:t>
            </a:fld>
            <a:endParaRPr lang="sl-SI"/>
          </a:p>
        </p:txBody>
      </p:sp>
      <p:grpSp>
        <p:nvGrpSpPr>
          <p:cNvPr id="56" name="Group 55">
            <a:extLst>
              <a:ext uri="{FF2B5EF4-FFF2-40B4-BE49-F238E27FC236}">
                <a16:creationId xmlns:a16="http://schemas.microsoft.com/office/drawing/2014/main" id="{2B326BCB-B98F-A982-3531-D889CC9B2D14}"/>
              </a:ext>
            </a:extLst>
          </p:cNvPr>
          <p:cNvGrpSpPr/>
          <p:nvPr userDrawn="1"/>
        </p:nvGrpSpPr>
        <p:grpSpPr>
          <a:xfrm>
            <a:off x="270040" y="1340934"/>
            <a:ext cx="4524570" cy="3186337"/>
            <a:chOff x="270040" y="1340934"/>
            <a:chExt cx="4524570" cy="3186337"/>
          </a:xfrm>
        </p:grpSpPr>
        <p:sp>
          <p:nvSpPr>
            <p:cNvPr id="10" name="Freeform: Shape 9">
              <a:extLst>
                <a:ext uri="{FF2B5EF4-FFF2-40B4-BE49-F238E27FC236}">
                  <a16:creationId xmlns:a16="http://schemas.microsoft.com/office/drawing/2014/main" id="{C9B89E3A-8303-0058-E69A-83D8AC97F840}"/>
                </a:ext>
              </a:extLst>
            </p:cNvPr>
            <p:cNvSpPr/>
            <p:nvPr/>
          </p:nvSpPr>
          <p:spPr>
            <a:xfrm>
              <a:off x="2381999" y="2519503"/>
              <a:ext cx="288402" cy="288402"/>
            </a:xfrm>
            <a:custGeom>
              <a:avLst/>
              <a:gdLst>
                <a:gd name="connsiteX0" fmla="*/ 288402 w 288402"/>
                <a:gd name="connsiteY0" fmla="*/ 144201 h 288402"/>
                <a:gd name="connsiteX1" fmla="*/ 144201 w 288402"/>
                <a:gd name="connsiteY1" fmla="*/ 288402 h 288402"/>
                <a:gd name="connsiteX2" fmla="*/ 0 w 288402"/>
                <a:gd name="connsiteY2" fmla="*/ 144201 h 288402"/>
                <a:gd name="connsiteX3" fmla="*/ 144201 w 288402"/>
                <a:gd name="connsiteY3" fmla="*/ 0 h 288402"/>
                <a:gd name="connsiteX4" fmla="*/ 288402 w 288402"/>
                <a:gd name="connsiteY4" fmla="*/ 144201 h 2884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402" h="288402">
                  <a:moveTo>
                    <a:pt x="288402" y="144201"/>
                  </a:moveTo>
                  <a:cubicBezTo>
                    <a:pt x="288402" y="223841"/>
                    <a:pt x="223841" y="288402"/>
                    <a:pt x="144201" y="288402"/>
                  </a:cubicBezTo>
                  <a:cubicBezTo>
                    <a:pt x="64561" y="288402"/>
                    <a:pt x="0" y="223841"/>
                    <a:pt x="0" y="144201"/>
                  </a:cubicBezTo>
                  <a:cubicBezTo>
                    <a:pt x="0" y="64561"/>
                    <a:pt x="64561" y="0"/>
                    <a:pt x="144201" y="0"/>
                  </a:cubicBezTo>
                  <a:cubicBezTo>
                    <a:pt x="223841" y="0"/>
                    <a:pt x="288402" y="64561"/>
                    <a:pt x="288402" y="144201"/>
                  </a:cubicBezTo>
                  <a:close/>
                </a:path>
              </a:pathLst>
            </a:custGeom>
            <a:solidFill>
              <a:schemeClr val="bg2"/>
            </a:solidFill>
            <a:ln w="5545" cap="flat">
              <a:noFill/>
              <a:prstDash val="solid"/>
              <a:miter/>
            </a:ln>
          </p:spPr>
          <p:txBody>
            <a:bodyPr rtlCol="0" anchor="ctr"/>
            <a:lstStyle/>
            <a:p>
              <a:endParaRPr lang="sl-SI"/>
            </a:p>
          </p:txBody>
        </p:sp>
        <p:sp>
          <p:nvSpPr>
            <p:cNvPr id="11" name="Freeform: Shape 10">
              <a:extLst>
                <a:ext uri="{FF2B5EF4-FFF2-40B4-BE49-F238E27FC236}">
                  <a16:creationId xmlns:a16="http://schemas.microsoft.com/office/drawing/2014/main" id="{202310D4-AE6A-CFA4-7586-C26B72E4FBB0}"/>
                </a:ext>
              </a:extLst>
            </p:cNvPr>
            <p:cNvSpPr/>
            <p:nvPr/>
          </p:nvSpPr>
          <p:spPr>
            <a:xfrm>
              <a:off x="951080" y="1404718"/>
              <a:ext cx="3843530" cy="1625035"/>
            </a:xfrm>
            <a:custGeom>
              <a:avLst/>
              <a:gdLst>
                <a:gd name="connsiteX0" fmla="*/ -192 w 3843530"/>
                <a:gd name="connsiteY0" fmla="*/ 125680 h 1625035"/>
                <a:gd name="connsiteX1" fmla="*/ -192 w 3843530"/>
                <a:gd name="connsiteY1" fmla="*/ 1499030 h 1625035"/>
                <a:gd name="connsiteX2" fmla="*/ 125651 w 3843530"/>
                <a:gd name="connsiteY2" fmla="*/ 1624873 h 1625035"/>
                <a:gd name="connsiteX3" fmla="*/ 3717479 w 3843530"/>
                <a:gd name="connsiteY3" fmla="*/ 1624873 h 1625035"/>
                <a:gd name="connsiteX4" fmla="*/ 3843339 w 3843530"/>
                <a:gd name="connsiteY4" fmla="*/ 1499030 h 1625035"/>
                <a:gd name="connsiteX5" fmla="*/ 3843339 w 3843530"/>
                <a:gd name="connsiteY5" fmla="*/ 125680 h 1625035"/>
                <a:gd name="connsiteX6" fmla="*/ 3717479 w 3843530"/>
                <a:gd name="connsiteY6" fmla="*/ -163 h 1625035"/>
                <a:gd name="connsiteX7" fmla="*/ 125651 w 3843530"/>
                <a:gd name="connsiteY7" fmla="*/ -163 h 1625035"/>
                <a:gd name="connsiteX8" fmla="*/ -192 w 3843530"/>
                <a:gd name="connsiteY8" fmla="*/ 125680 h 1625035"/>
                <a:gd name="connsiteX9" fmla="*/ 10900 w 3843530"/>
                <a:gd name="connsiteY9" fmla="*/ 125680 h 1625035"/>
                <a:gd name="connsiteX10" fmla="*/ 125651 w 3843530"/>
                <a:gd name="connsiteY10" fmla="*/ 10930 h 1625035"/>
                <a:gd name="connsiteX11" fmla="*/ 2968820 w 3843530"/>
                <a:gd name="connsiteY11" fmla="*/ 10930 h 1625035"/>
                <a:gd name="connsiteX12" fmla="*/ 3832246 w 3843530"/>
                <a:gd name="connsiteY12" fmla="*/ 874334 h 1625035"/>
                <a:gd name="connsiteX13" fmla="*/ 3832246 w 3843530"/>
                <a:gd name="connsiteY13" fmla="*/ 1499030 h 1625035"/>
                <a:gd name="connsiteX14" fmla="*/ 3717479 w 3843530"/>
                <a:gd name="connsiteY14" fmla="*/ 1613781 h 1625035"/>
                <a:gd name="connsiteX15" fmla="*/ 125651 w 3843530"/>
                <a:gd name="connsiteY15" fmla="*/ 1613781 h 1625035"/>
                <a:gd name="connsiteX16" fmla="*/ 10900 w 3843530"/>
                <a:gd name="connsiteY16" fmla="*/ 1499030 h 1625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43530" h="1625035">
                  <a:moveTo>
                    <a:pt x="-192" y="125680"/>
                  </a:moveTo>
                  <a:lnTo>
                    <a:pt x="-192" y="1499030"/>
                  </a:lnTo>
                  <a:cubicBezTo>
                    <a:pt x="-109" y="1568496"/>
                    <a:pt x="56185" y="1624790"/>
                    <a:pt x="125651" y="1624873"/>
                  </a:cubicBezTo>
                  <a:lnTo>
                    <a:pt x="3717479" y="1624873"/>
                  </a:lnTo>
                  <a:cubicBezTo>
                    <a:pt x="3786945" y="1624790"/>
                    <a:pt x="3843228" y="1568496"/>
                    <a:pt x="3843339" y="1499030"/>
                  </a:cubicBezTo>
                  <a:lnTo>
                    <a:pt x="3843339" y="125680"/>
                  </a:lnTo>
                  <a:cubicBezTo>
                    <a:pt x="3843228" y="56214"/>
                    <a:pt x="3786945" y="-80"/>
                    <a:pt x="3717479" y="-163"/>
                  </a:cubicBezTo>
                  <a:lnTo>
                    <a:pt x="125651" y="-163"/>
                  </a:lnTo>
                  <a:cubicBezTo>
                    <a:pt x="56185" y="-80"/>
                    <a:pt x="-109" y="56214"/>
                    <a:pt x="-192" y="125680"/>
                  </a:cubicBezTo>
                  <a:close/>
                  <a:moveTo>
                    <a:pt x="10900" y="125680"/>
                  </a:moveTo>
                  <a:cubicBezTo>
                    <a:pt x="10900" y="62304"/>
                    <a:pt x="62275" y="10930"/>
                    <a:pt x="125651" y="10930"/>
                  </a:cubicBezTo>
                  <a:lnTo>
                    <a:pt x="2968820" y="10930"/>
                  </a:lnTo>
                  <a:cubicBezTo>
                    <a:pt x="3445665" y="10930"/>
                    <a:pt x="3832246" y="397488"/>
                    <a:pt x="3832246" y="874334"/>
                  </a:cubicBezTo>
                  <a:lnTo>
                    <a:pt x="3832246" y="1499030"/>
                  </a:lnTo>
                  <a:cubicBezTo>
                    <a:pt x="3832246" y="1562406"/>
                    <a:pt x="3780855" y="1613781"/>
                    <a:pt x="3717479" y="1613781"/>
                  </a:cubicBezTo>
                  <a:lnTo>
                    <a:pt x="125651" y="1613781"/>
                  </a:lnTo>
                  <a:cubicBezTo>
                    <a:pt x="62275" y="1613781"/>
                    <a:pt x="10900" y="1562406"/>
                    <a:pt x="10900" y="1499030"/>
                  </a:cubicBezTo>
                  <a:close/>
                </a:path>
              </a:pathLst>
            </a:custGeom>
            <a:solidFill>
              <a:srgbClr val="3F3D56"/>
            </a:solidFill>
            <a:ln w="5545" cap="flat">
              <a:noFill/>
              <a:prstDash val="solid"/>
              <a:miter/>
            </a:ln>
          </p:spPr>
          <p:txBody>
            <a:bodyPr rtlCol="0" anchor="ctr"/>
            <a:lstStyle/>
            <a:p>
              <a:endParaRPr lang="sl-SI"/>
            </a:p>
          </p:txBody>
        </p:sp>
        <p:sp>
          <p:nvSpPr>
            <p:cNvPr id="12" name="Freeform: Shape 11">
              <a:extLst>
                <a:ext uri="{FF2B5EF4-FFF2-40B4-BE49-F238E27FC236}">
                  <a16:creationId xmlns:a16="http://schemas.microsoft.com/office/drawing/2014/main" id="{55BC3069-B51B-097F-F45B-312E0AA3FA33}"/>
                </a:ext>
              </a:extLst>
            </p:cNvPr>
            <p:cNvSpPr/>
            <p:nvPr/>
          </p:nvSpPr>
          <p:spPr>
            <a:xfrm>
              <a:off x="992477" y="4113608"/>
              <a:ext cx="118749" cy="310348"/>
            </a:xfrm>
            <a:custGeom>
              <a:avLst/>
              <a:gdLst>
                <a:gd name="connsiteX0" fmla="*/ 17 w 118749"/>
                <a:gd name="connsiteY0" fmla="*/ 310349 h 310348"/>
                <a:gd name="connsiteX1" fmla="*/ 80475 w 118749"/>
                <a:gd name="connsiteY1" fmla="*/ 310343 h 310348"/>
                <a:gd name="connsiteX2" fmla="*/ 118750 w 118749"/>
                <a:gd name="connsiteY2" fmla="*/ 0 h 310348"/>
                <a:gd name="connsiteX3" fmla="*/ 0 w 118749"/>
                <a:gd name="connsiteY3" fmla="*/ 11 h 310348"/>
                <a:gd name="connsiteX4" fmla="*/ 17 w 118749"/>
                <a:gd name="connsiteY4" fmla="*/ 310349 h 3103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749" h="310348">
                  <a:moveTo>
                    <a:pt x="17" y="310349"/>
                  </a:moveTo>
                  <a:lnTo>
                    <a:pt x="80475" y="310343"/>
                  </a:lnTo>
                  <a:lnTo>
                    <a:pt x="118750" y="0"/>
                  </a:lnTo>
                  <a:lnTo>
                    <a:pt x="0" y="11"/>
                  </a:lnTo>
                  <a:lnTo>
                    <a:pt x="17" y="310349"/>
                  </a:lnTo>
                  <a:close/>
                </a:path>
              </a:pathLst>
            </a:custGeom>
            <a:solidFill>
              <a:srgbClr val="FFB6B6"/>
            </a:solidFill>
            <a:ln w="5545" cap="flat">
              <a:noFill/>
              <a:prstDash val="solid"/>
              <a:miter/>
            </a:ln>
          </p:spPr>
          <p:txBody>
            <a:bodyPr rtlCol="0" anchor="ctr"/>
            <a:lstStyle/>
            <a:p>
              <a:endParaRPr lang="sl-SI"/>
            </a:p>
          </p:txBody>
        </p:sp>
        <p:sp>
          <p:nvSpPr>
            <p:cNvPr id="13" name="Freeform: Shape 12">
              <a:extLst>
                <a:ext uri="{FF2B5EF4-FFF2-40B4-BE49-F238E27FC236}">
                  <a16:creationId xmlns:a16="http://schemas.microsoft.com/office/drawing/2014/main" id="{2C98347A-4069-61D4-AE90-BD3C6FA4D97C}"/>
                </a:ext>
              </a:extLst>
            </p:cNvPr>
            <p:cNvSpPr/>
            <p:nvPr/>
          </p:nvSpPr>
          <p:spPr>
            <a:xfrm>
              <a:off x="989659" y="4374163"/>
              <a:ext cx="247421" cy="133729"/>
            </a:xfrm>
            <a:custGeom>
              <a:avLst/>
              <a:gdLst>
                <a:gd name="connsiteX0" fmla="*/ -192 w 247421"/>
                <a:gd name="connsiteY0" fmla="*/ 133567 h 133729"/>
                <a:gd name="connsiteX1" fmla="*/ 247229 w 247421"/>
                <a:gd name="connsiteY1" fmla="*/ 133556 h 133729"/>
                <a:gd name="connsiteX2" fmla="*/ 247229 w 247421"/>
                <a:gd name="connsiteY2" fmla="*/ 130428 h 133729"/>
                <a:gd name="connsiteX3" fmla="*/ 150925 w 247421"/>
                <a:gd name="connsiteY3" fmla="*/ 34124 h 133729"/>
                <a:gd name="connsiteX4" fmla="*/ 150920 w 247421"/>
                <a:gd name="connsiteY4" fmla="*/ 34124 h 133729"/>
                <a:gd name="connsiteX5" fmla="*/ 105724 w 247421"/>
                <a:gd name="connsiteY5" fmla="*/ -163 h 133729"/>
                <a:gd name="connsiteX6" fmla="*/ 21405 w 247421"/>
                <a:gd name="connsiteY6" fmla="*/ 34129 h 133729"/>
                <a:gd name="connsiteX7" fmla="*/ -192 w 247421"/>
                <a:gd name="connsiteY7" fmla="*/ 34129 h 133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421" h="133729">
                  <a:moveTo>
                    <a:pt x="-192" y="133567"/>
                  </a:moveTo>
                  <a:lnTo>
                    <a:pt x="247229" y="133556"/>
                  </a:lnTo>
                  <a:lnTo>
                    <a:pt x="247229" y="130428"/>
                  </a:lnTo>
                  <a:cubicBezTo>
                    <a:pt x="247224" y="77240"/>
                    <a:pt x="204113" y="34129"/>
                    <a:pt x="150925" y="34124"/>
                  </a:cubicBezTo>
                  <a:lnTo>
                    <a:pt x="150920" y="34124"/>
                  </a:lnTo>
                  <a:lnTo>
                    <a:pt x="105724" y="-163"/>
                  </a:lnTo>
                  <a:lnTo>
                    <a:pt x="21405" y="34129"/>
                  </a:lnTo>
                  <a:lnTo>
                    <a:pt x="-192" y="34129"/>
                  </a:lnTo>
                  <a:close/>
                </a:path>
              </a:pathLst>
            </a:custGeom>
            <a:solidFill>
              <a:srgbClr val="2F2E41"/>
            </a:solidFill>
            <a:ln w="5545" cap="flat">
              <a:noFill/>
              <a:prstDash val="solid"/>
              <a:miter/>
            </a:ln>
          </p:spPr>
          <p:txBody>
            <a:bodyPr rtlCol="0" anchor="ctr"/>
            <a:lstStyle/>
            <a:p>
              <a:endParaRPr lang="sl-SI"/>
            </a:p>
          </p:txBody>
        </p:sp>
        <p:sp>
          <p:nvSpPr>
            <p:cNvPr id="14" name="Freeform: Shape 13">
              <a:extLst>
                <a:ext uri="{FF2B5EF4-FFF2-40B4-BE49-F238E27FC236}">
                  <a16:creationId xmlns:a16="http://schemas.microsoft.com/office/drawing/2014/main" id="{7DD10A9E-7769-8BA2-5629-4A72C161C930}"/>
                </a:ext>
              </a:extLst>
            </p:cNvPr>
            <p:cNvSpPr/>
            <p:nvPr/>
          </p:nvSpPr>
          <p:spPr>
            <a:xfrm>
              <a:off x="641503" y="4113608"/>
              <a:ext cx="118749" cy="310348"/>
            </a:xfrm>
            <a:custGeom>
              <a:avLst/>
              <a:gdLst>
                <a:gd name="connsiteX0" fmla="*/ 17 w 118749"/>
                <a:gd name="connsiteY0" fmla="*/ 310349 h 310348"/>
                <a:gd name="connsiteX1" fmla="*/ 80475 w 118749"/>
                <a:gd name="connsiteY1" fmla="*/ 310343 h 310348"/>
                <a:gd name="connsiteX2" fmla="*/ 118750 w 118749"/>
                <a:gd name="connsiteY2" fmla="*/ 0 h 310348"/>
                <a:gd name="connsiteX3" fmla="*/ 0 w 118749"/>
                <a:gd name="connsiteY3" fmla="*/ 11 h 310348"/>
                <a:gd name="connsiteX4" fmla="*/ 17 w 118749"/>
                <a:gd name="connsiteY4" fmla="*/ 310349 h 3103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749" h="310348">
                  <a:moveTo>
                    <a:pt x="17" y="310349"/>
                  </a:moveTo>
                  <a:lnTo>
                    <a:pt x="80475" y="310343"/>
                  </a:lnTo>
                  <a:lnTo>
                    <a:pt x="118750" y="0"/>
                  </a:lnTo>
                  <a:lnTo>
                    <a:pt x="0" y="11"/>
                  </a:lnTo>
                  <a:lnTo>
                    <a:pt x="17" y="310349"/>
                  </a:lnTo>
                  <a:close/>
                </a:path>
              </a:pathLst>
            </a:custGeom>
            <a:solidFill>
              <a:srgbClr val="FFB6B6"/>
            </a:solidFill>
            <a:ln w="5545" cap="flat">
              <a:noFill/>
              <a:prstDash val="solid"/>
              <a:miter/>
            </a:ln>
          </p:spPr>
          <p:txBody>
            <a:bodyPr rtlCol="0" anchor="ctr"/>
            <a:lstStyle/>
            <a:p>
              <a:endParaRPr lang="sl-SI"/>
            </a:p>
          </p:txBody>
        </p:sp>
        <p:sp>
          <p:nvSpPr>
            <p:cNvPr id="15" name="Freeform: Shape 14">
              <a:extLst>
                <a:ext uri="{FF2B5EF4-FFF2-40B4-BE49-F238E27FC236}">
                  <a16:creationId xmlns:a16="http://schemas.microsoft.com/office/drawing/2014/main" id="{3215D9CC-D494-A33F-A1D9-F2A814694E04}"/>
                </a:ext>
              </a:extLst>
            </p:cNvPr>
            <p:cNvSpPr/>
            <p:nvPr/>
          </p:nvSpPr>
          <p:spPr>
            <a:xfrm>
              <a:off x="638685" y="4374163"/>
              <a:ext cx="247421" cy="133729"/>
            </a:xfrm>
            <a:custGeom>
              <a:avLst/>
              <a:gdLst>
                <a:gd name="connsiteX0" fmla="*/ -187 w 247421"/>
                <a:gd name="connsiteY0" fmla="*/ 133567 h 133729"/>
                <a:gd name="connsiteX1" fmla="*/ 247229 w 247421"/>
                <a:gd name="connsiteY1" fmla="*/ 133556 h 133729"/>
                <a:gd name="connsiteX2" fmla="*/ 247229 w 247421"/>
                <a:gd name="connsiteY2" fmla="*/ 130428 h 133729"/>
                <a:gd name="connsiteX3" fmla="*/ 150931 w 247421"/>
                <a:gd name="connsiteY3" fmla="*/ 34124 h 133729"/>
                <a:gd name="connsiteX4" fmla="*/ 150925 w 247421"/>
                <a:gd name="connsiteY4" fmla="*/ 34124 h 133729"/>
                <a:gd name="connsiteX5" fmla="*/ 105729 w 247421"/>
                <a:gd name="connsiteY5" fmla="*/ -163 h 133729"/>
                <a:gd name="connsiteX6" fmla="*/ 21405 w 247421"/>
                <a:gd name="connsiteY6" fmla="*/ 34129 h 133729"/>
                <a:gd name="connsiteX7" fmla="*/ -192 w 247421"/>
                <a:gd name="connsiteY7" fmla="*/ 34129 h 133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421" h="133729">
                  <a:moveTo>
                    <a:pt x="-187" y="133567"/>
                  </a:moveTo>
                  <a:lnTo>
                    <a:pt x="247229" y="133556"/>
                  </a:lnTo>
                  <a:lnTo>
                    <a:pt x="247229" y="130428"/>
                  </a:lnTo>
                  <a:cubicBezTo>
                    <a:pt x="247229" y="77240"/>
                    <a:pt x="204113" y="34129"/>
                    <a:pt x="150931" y="34124"/>
                  </a:cubicBezTo>
                  <a:lnTo>
                    <a:pt x="150925" y="34124"/>
                  </a:lnTo>
                  <a:lnTo>
                    <a:pt x="105729" y="-163"/>
                  </a:lnTo>
                  <a:lnTo>
                    <a:pt x="21405" y="34129"/>
                  </a:lnTo>
                  <a:lnTo>
                    <a:pt x="-192" y="34129"/>
                  </a:lnTo>
                  <a:close/>
                </a:path>
              </a:pathLst>
            </a:custGeom>
            <a:solidFill>
              <a:srgbClr val="2F2E41"/>
            </a:solidFill>
            <a:ln w="5545" cap="flat">
              <a:noFill/>
              <a:prstDash val="solid"/>
              <a:miter/>
            </a:ln>
          </p:spPr>
          <p:txBody>
            <a:bodyPr rtlCol="0" anchor="ctr"/>
            <a:lstStyle/>
            <a:p>
              <a:endParaRPr lang="sl-SI"/>
            </a:p>
          </p:txBody>
        </p:sp>
        <p:sp>
          <p:nvSpPr>
            <p:cNvPr id="16" name="Freeform: Shape 15">
              <a:extLst>
                <a:ext uri="{FF2B5EF4-FFF2-40B4-BE49-F238E27FC236}">
                  <a16:creationId xmlns:a16="http://schemas.microsoft.com/office/drawing/2014/main" id="{59EDEAFE-AC1E-2B9E-0138-8076ADCB4981}"/>
                </a:ext>
              </a:extLst>
            </p:cNvPr>
            <p:cNvSpPr/>
            <p:nvPr/>
          </p:nvSpPr>
          <p:spPr>
            <a:xfrm>
              <a:off x="538474" y="2732993"/>
              <a:ext cx="735759" cy="1576157"/>
            </a:xfrm>
            <a:custGeom>
              <a:avLst/>
              <a:gdLst>
                <a:gd name="connsiteX0" fmla="*/ 654162 w 735759"/>
                <a:gd name="connsiteY0" fmla="*/ -163 h 1576157"/>
                <a:gd name="connsiteX1" fmla="*/ 717283 w 735759"/>
                <a:gd name="connsiteY1" fmla="*/ 268883 h 1576157"/>
                <a:gd name="connsiteX2" fmla="*/ 702996 w 735759"/>
                <a:gd name="connsiteY2" fmla="*/ 300180 h 1576157"/>
                <a:gd name="connsiteX3" fmla="*/ 725824 w 735759"/>
                <a:gd name="connsiteY3" fmla="*/ 340041 h 1576157"/>
                <a:gd name="connsiteX4" fmla="*/ 653197 w 735759"/>
                <a:gd name="connsiteY4" fmla="*/ 738746 h 1576157"/>
                <a:gd name="connsiteX5" fmla="*/ 635654 w 735759"/>
                <a:gd name="connsiteY5" fmla="*/ 771718 h 1576157"/>
                <a:gd name="connsiteX6" fmla="*/ 654239 w 735759"/>
                <a:gd name="connsiteY6" fmla="*/ 787752 h 1576157"/>
                <a:gd name="connsiteX7" fmla="*/ 565167 w 735759"/>
                <a:gd name="connsiteY7" fmla="*/ 1570110 h 1576157"/>
                <a:gd name="connsiteX8" fmla="*/ 438797 w 735759"/>
                <a:gd name="connsiteY8" fmla="*/ 1570110 h 1576157"/>
                <a:gd name="connsiteX9" fmla="*/ 425137 w 735759"/>
                <a:gd name="connsiteY9" fmla="*/ 1510216 h 1576157"/>
                <a:gd name="connsiteX10" fmla="*/ 425137 w 735759"/>
                <a:gd name="connsiteY10" fmla="*/ 1461737 h 1576157"/>
                <a:gd name="connsiteX11" fmla="*/ 419680 w 735759"/>
                <a:gd name="connsiteY11" fmla="*/ 1396475 h 1576157"/>
                <a:gd name="connsiteX12" fmla="*/ 448531 w 735759"/>
                <a:gd name="connsiteY12" fmla="*/ 798035 h 1576157"/>
                <a:gd name="connsiteX13" fmla="*/ 354967 w 735759"/>
                <a:gd name="connsiteY13" fmla="*/ 391626 h 1576157"/>
                <a:gd name="connsiteX14" fmla="*/ 241630 w 735759"/>
                <a:gd name="connsiteY14" fmla="*/ 882825 h 1576157"/>
                <a:gd name="connsiteX15" fmla="*/ 241630 w 735759"/>
                <a:gd name="connsiteY15" fmla="*/ 1427290 h 1576157"/>
                <a:gd name="connsiteX16" fmla="*/ 265024 w 735759"/>
                <a:gd name="connsiteY16" fmla="*/ 1482574 h 1576157"/>
                <a:gd name="connsiteX17" fmla="*/ 246383 w 735759"/>
                <a:gd name="connsiteY17" fmla="*/ 1502857 h 1576157"/>
                <a:gd name="connsiteX18" fmla="*/ 222002 w 735759"/>
                <a:gd name="connsiteY18" fmla="*/ 1575994 h 1576157"/>
                <a:gd name="connsiteX19" fmla="*/ 83857 w 735759"/>
                <a:gd name="connsiteY19" fmla="*/ 1567869 h 1576157"/>
                <a:gd name="connsiteX20" fmla="*/ 5667 w 735759"/>
                <a:gd name="connsiteY20" fmla="*/ 798035 h 1576157"/>
                <a:gd name="connsiteX21" fmla="*/ 5667 w 735759"/>
                <a:gd name="connsiteY21" fmla="*/ 703993 h 1576157"/>
                <a:gd name="connsiteX22" fmla="*/ 18850 w 735759"/>
                <a:gd name="connsiteY22" fmla="*/ 690239 h 1576157"/>
                <a:gd name="connsiteX23" fmla="*/ 18850 w 735759"/>
                <a:gd name="connsiteY23" fmla="*/ 625226 h 1576157"/>
                <a:gd name="connsiteX24" fmla="*/ 27502 w 735759"/>
                <a:gd name="connsiteY24" fmla="*/ 201830 h 1576157"/>
                <a:gd name="connsiteX25" fmla="*/ 126031 w 735759"/>
                <a:gd name="connsiteY25" fmla="*/ 7635 h 1576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5759" h="1576157">
                  <a:moveTo>
                    <a:pt x="654162" y="-163"/>
                  </a:moveTo>
                  <a:cubicBezTo>
                    <a:pt x="654162" y="-163"/>
                    <a:pt x="731570" y="237592"/>
                    <a:pt x="717283" y="268883"/>
                  </a:cubicBezTo>
                  <a:cubicBezTo>
                    <a:pt x="702996" y="300180"/>
                    <a:pt x="678615" y="275799"/>
                    <a:pt x="702996" y="300180"/>
                  </a:cubicBezTo>
                  <a:cubicBezTo>
                    <a:pt x="727371" y="324556"/>
                    <a:pt x="748652" y="298644"/>
                    <a:pt x="725824" y="340041"/>
                  </a:cubicBezTo>
                  <a:cubicBezTo>
                    <a:pt x="702996" y="381438"/>
                    <a:pt x="668410" y="722251"/>
                    <a:pt x="653197" y="738746"/>
                  </a:cubicBezTo>
                  <a:cubicBezTo>
                    <a:pt x="637983" y="755246"/>
                    <a:pt x="617069" y="755689"/>
                    <a:pt x="635654" y="771718"/>
                  </a:cubicBezTo>
                  <a:cubicBezTo>
                    <a:pt x="654239" y="787752"/>
                    <a:pt x="678615" y="755246"/>
                    <a:pt x="654239" y="787752"/>
                  </a:cubicBezTo>
                  <a:cubicBezTo>
                    <a:pt x="629858" y="820258"/>
                    <a:pt x="565167" y="1570110"/>
                    <a:pt x="565167" y="1570110"/>
                  </a:cubicBezTo>
                  <a:lnTo>
                    <a:pt x="438797" y="1570110"/>
                  </a:lnTo>
                  <a:cubicBezTo>
                    <a:pt x="438797" y="1570110"/>
                    <a:pt x="407323" y="1533826"/>
                    <a:pt x="425137" y="1510216"/>
                  </a:cubicBezTo>
                  <a:cubicBezTo>
                    <a:pt x="442957" y="1486606"/>
                    <a:pt x="423573" y="1477505"/>
                    <a:pt x="425137" y="1461737"/>
                  </a:cubicBezTo>
                  <a:cubicBezTo>
                    <a:pt x="426701" y="1445975"/>
                    <a:pt x="420778" y="1411982"/>
                    <a:pt x="419680" y="1396475"/>
                  </a:cubicBezTo>
                  <a:cubicBezTo>
                    <a:pt x="418576" y="1380962"/>
                    <a:pt x="397218" y="1011474"/>
                    <a:pt x="448531" y="798035"/>
                  </a:cubicBezTo>
                  <a:lnTo>
                    <a:pt x="354967" y="391626"/>
                  </a:lnTo>
                  <a:lnTo>
                    <a:pt x="241630" y="882825"/>
                  </a:lnTo>
                  <a:cubicBezTo>
                    <a:pt x="241630" y="882825"/>
                    <a:pt x="293764" y="1294841"/>
                    <a:pt x="241630" y="1427290"/>
                  </a:cubicBezTo>
                  <a:cubicBezTo>
                    <a:pt x="241630" y="1427290"/>
                    <a:pt x="283665" y="1462292"/>
                    <a:pt x="265024" y="1482574"/>
                  </a:cubicBezTo>
                  <a:cubicBezTo>
                    <a:pt x="246383" y="1502857"/>
                    <a:pt x="230127" y="1486606"/>
                    <a:pt x="246383" y="1502857"/>
                  </a:cubicBezTo>
                  <a:cubicBezTo>
                    <a:pt x="262633" y="1519112"/>
                    <a:pt x="222002" y="1575994"/>
                    <a:pt x="222002" y="1575994"/>
                  </a:cubicBezTo>
                  <a:lnTo>
                    <a:pt x="83857" y="1567869"/>
                  </a:lnTo>
                  <a:lnTo>
                    <a:pt x="5667" y="798035"/>
                  </a:lnTo>
                  <a:cubicBezTo>
                    <a:pt x="5667" y="798035"/>
                    <a:pt x="-7516" y="717748"/>
                    <a:pt x="5667" y="703993"/>
                  </a:cubicBezTo>
                  <a:cubicBezTo>
                    <a:pt x="18850" y="690239"/>
                    <a:pt x="18850" y="738996"/>
                    <a:pt x="18850" y="690239"/>
                  </a:cubicBezTo>
                  <a:lnTo>
                    <a:pt x="18850" y="625226"/>
                  </a:lnTo>
                  <a:cubicBezTo>
                    <a:pt x="18850" y="625226"/>
                    <a:pt x="26482" y="225379"/>
                    <a:pt x="27502" y="201830"/>
                  </a:cubicBezTo>
                  <a:cubicBezTo>
                    <a:pt x="28517" y="178286"/>
                    <a:pt x="126031" y="7635"/>
                    <a:pt x="126031" y="7635"/>
                  </a:cubicBezTo>
                  <a:close/>
                </a:path>
              </a:pathLst>
            </a:custGeom>
            <a:solidFill>
              <a:srgbClr val="2F2E41"/>
            </a:solidFill>
            <a:ln w="5545" cap="flat">
              <a:noFill/>
              <a:prstDash val="solid"/>
              <a:miter/>
            </a:ln>
          </p:spPr>
          <p:txBody>
            <a:bodyPr rtlCol="0" anchor="ctr"/>
            <a:lstStyle/>
            <a:p>
              <a:endParaRPr lang="sl-SI"/>
            </a:p>
          </p:txBody>
        </p:sp>
        <p:sp>
          <p:nvSpPr>
            <p:cNvPr id="17" name="Freeform: Shape 16">
              <a:extLst>
                <a:ext uri="{FF2B5EF4-FFF2-40B4-BE49-F238E27FC236}">
                  <a16:creationId xmlns:a16="http://schemas.microsoft.com/office/drawing/2014/main" id="{443BB5C9-2C06-8BE8-8B9A-8DA869CF57F3}"/>
                </a:ext>
              </a:extLst>
            </p:cNvPr>
            <p:cNvSpPr/>
            <p:nvPr/>
          </p:nvSpPr>
          <p:spPr>
            <a:xfrm>
              <a:off x="653693" y="1852684"/>
              <a:ext cx="537981" cy="1000942"/>
            </a:xfrm>
            <a:custGeom>
              <a:avLst/>
              <a:gdLst>
                <a:gd name="connsiteX0" fmla="*/ 537789 w 537981"/>
                <a:gd name="connsiteY0" fmla="*/ 58960 h 1000942"/>
                <a:gd name="connsiteX1" fmla="*/ 537789 w 537981"/>
                <a:gd name="connsiteY1" fmla="*/ 527780 h 1000942"/>
                <a:gd name="connsiteX2" fmla="*/ 514661 w 537981"/>
                <a:gd name="connsiteY2" fmla="*/ 668542 h 1000942"/>
                <a:gd name="connsiteX3" fmla="*/ 532631 w 537981"/>
                <a:gd name="connsiteY3" fmla="*/ 880241 h 1000942"/>
                <a:gd name="connsiteX4" fmla="*/ 530912 w 537981"/>
                <a:gd name="connsiteY4" fmla="*/ 896047 h 1000942"/>
                <a:gd name="connsiteX5" fmla="*/ 5409 w 537981"/>
                <a:gd name="connsiteY5" fmla="*/ 897434 h 1000942"/>
                <a:gd name="connsiteX6" fmla="*/ 2692 w 537981"/>
                <a:gd name="connsiteY6" fmla="*/ 896047 h 1000942"/>
                <a:gd name="connsiteX7" fmla="*/ 10789 w 537981"/>
                <a:gd name="connsiteY7" fmla="*/ 644139 h 1000942"/>
                <a:gd name="connsiteX8" fmla="*/ 9403 w 537981"/>
                <a:gd name="connsiteY8" fmla="*/ 571706 h 1000942"/>
                <a:gd name="connsiteX9" fmla="*/ -192 w 537981"/>
                <a:gd name="connsiteY9" fmla="*/ 74822 h 1000942"/>
                <a:gd name="connsiteX10" fmla="*/ 8404 w 537981"/>
                <a:gd name="connsiteY10" fmla="*/ 67944 h 1000942"/>
                <a:gd name="connsiteX11" fmla="*/ 83722 w 537981"/>
                <a:gd name="connsiteY11" fmla="*/ 7879 h 1000942"/>
                <a:gd name="connsiteX12" fmla="*/ 91098 w 537981"/>
                <a:gd name="connsiteY12" fmla="*/ 2000 h 1000942"/>
                <a:gd name="connsiteX13" fmla="*/ 113727 w 537981"/>
                <a:gd name="connsiteY13" fmla="*/ 35000 h 1000942"/>
                <a:gd name="connsiteX14" fmla="*/ 315442 w 537981"/>
                <a:gd name="connsiteY14" fmla="*/ 21135 h 1000942"/>
                <a:gd name="connsiteX15" fmla="*/ 392423 w 537981"/>
                <a:gd name="connsiteY15" fmla="*/ -163 h 1000942"/>
                <a:gd name="connsiteX16" fmla="*/ 416438 w 537981"/>
                <a:gd name="connsiteY16" fmla="*/ 9599 h 1000942"/>
                <a:gd name="connsiteX17" fmla="*/ 524700 w 537981"/>
                <a:gd name="connsiteY17" fmla="*/ 53635 h 1000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37981" h="1000942">
                  <a:moveTo>
                    <a:pt x="537789" y="58960"/>
                  </a:moveTo>
                  <a:lnTo>
                    <a:pt x="537789" y="527780"/>
                  </a:lnTo>
                  <a:cubicBezTo>
                    <a:pt x="522653" y="573175"/>
                    <a:pt x="514844" y="620690"/>
                    <a:pt x="514661" y="668542"/>
                  </a:cubicBezTo>
                  <a:cubicBezTo>
                    <a:pt x="515160" y="748241"/>
                    <a:pt x="532686" y="840086"/>
                    <a:pt x="532631" y="880241"/>
                  </a:cubicBezTo>
                  <a:cubicBezTo>
                    <a:pt x="532864" y="885565"/>
                    <a:pt x="532282" y="890895"/>
                    <a:pt x="530912" y="896047"/>
                  </a:cubicBezTo>
                  <a:cubicBezTo>
                    <a:pt x="453320" y="1120945"/>
                    <a:pt x="42735" y="916568"/>
                    <a:pt x="5409" y="897434"/>
                  </a:cubicBezTo>
                  <a:cubicBezTo>
                    <a:pt x="3635" y="896546"/>
                    <a:pt x="2692" y="896047"/>
                    <a:pt x="2692" y="896047"/>
                  </a:cubicBezTo>
                  <a:lnTo>
                    <a:pt x="10789" y="644139"/>
                  </a:lnTo>
                  <a:lnTo>
                    <a:pt x="9403" y="571706"/>
                  </a:lnTo>
                  <a:lnTo>
                    <a:pt x="-192" y="74822"/>
                  </a:lnTo>
                  <a:lnTo>
                    <a:pt x="8404" y="67944"/>
                  </a:lnTo>
                  <a:lnTo>
                    <a:pt x="83722" y="7879"/>
                  </a:lnTo>
                  <a:lnTo>
                    <a:pt x="91098" y="2000"/>
                  </a:lnTo>
                  <a:lnTo>
                    <a:pt x="113727" y="35000"/>
                  </a:lnTo>
                  <a:lnTo>
                    <a:pt x="315442" y="21135"/>
                  </a:lnTo>
                  <a:lnTo>
                    <a:pt x="392423" y="-163"/>
                  </a:lnTo>
                  <a:lnTo>
                    <a:pt x="416438" y="9599"/>
                  </a:lnTo>
                  <a:lnTo>
                    <a:pt x="524700" y="53635"/>
                  </a:lnTo>
                  <a:close/>
                </a:path>
              </a:pathLst>
            </a:custGeom>
            <a:solidFill>
              <a:schemeClr val="bg2"/>
            </a:solidFill>
            <a:ln w="5545" cap="flat">
              <a:noFill/>
              <a:prstDash val="solid"/>
              <a:miter/>
            </a:ln>
          </p:spPr>
          <p:txBody>
            <a:bodyPr rtlCol="0" anchor="ctr"/>
            <a:lstStyle/>
            <a:p>
              <a:endParaRPr lang="sl-SI"/>
            </a:p>
          </p:txBody>
        </p:sp>
        <p:sp>
          <p:nvSpPr>
            <p:cNvPr id="18" name="Freeform: Shape 17">
              <a:extLst>
                <a:ext uri="{FF2B5EF4-FFF2-40B4-BE49-F238E27FC236}">
                  <a16:creationId xmlns:a16="http://schemas.microsoft.com/office/drawing/2014/main" id="{02F9E4C9-E529-CE18-6D23-1B41948CF852}"/>
                </a:ext>
              </a:extLst>
            </p:cNvPr>
            <p:cNvSpPr/>
            <p:nvPr/>
          </p:nvSpPr>
          <p:spPr>
            <a:xfrm>
              <a:off x="1715357" y="2233480"/>
              <a:ext cx="243225" cy="144395"/>
            </a:xfrm>
            <a:custGeom>
              <a:avLst/>
              <a:gdLst>
                <a:gd name="connsiteX0" fmla="*/ 179128 w 243225"/>
                <a:gd name="connsiteY0" fmla="*/ 46570 h 144395"/>
                <a:gd name="connsiteX1" fmla="*/ 37772 w 243225"/>
                <a:gd name="connsiteY1" fmla="*/ -163 h 144395"/>
                <a:gd name="connsiteX2" fmla="*/ -192 w 243225"/>
                <a:gd name="connsiteY2" fmla="*/ 76863 h 144395"/>
                <a:gd name="connsiteX3" fmla="*/ 151019 w 243225"/>
                <a:gd name="connsiteY3" fmla="*/ 120955 h 144395"/>
                <a:gd name="connsiteX4" fmla="*/ 219753 w 243225"/>
                <a:gd name="connsiteY4" fmla="*/ 136557 h 144395"/>
                <a:gd name="connsiteX5" fmla="*/ 235355 w 243225"/>
                <a:gd name="connsiteY5" fmla="*/ 67817 h 144395"/>
                <a:gd name="connsiteX6" fmla="*/ 179128 w 243225"/>
                <a:gd name="connsiteY6" fmla="*/ 46570 h 144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3225" h="144395">
                  <a:moveTo>
                    <a:pt x="179128" y="46570"/>
                  </a:moveTo>
                  <a:lnTo>
                    <a:pt x="37772" y="-163"/>
                  </a:lnTo>
                  <a:lnTo>
                    <a:pt x="-192" y="76863"/>
                  </a:lnTo>
                  <a:lnTo>
                    <a:pt x="151019" y="120955"/>
                  </a:lnTo>
                  <a:cubicBezTo>
                    <a:pt x="165689" y="144244"/>
                    <a:pt x="196465" y="151226"/>
                    <a:pt x="219753" y="136557"/>
                  </a:cubicBezTo>
                  <a:cubicBezTo>
                    <a:pt x="243042" y="121881"/>
                    <a:pt x="250030" y="91106"/>
                    <a:pt x="235355" y="67817"/>
                  </a:cubicBezTo>
                  <a:cubicBezTo>
                    <a:pt x="223475" y="48960"/>
                    <a:pt x="200514" y="40286"/>
                    <a:pt x="179128" y="46570"/>
                  </a:cubicBezTo>
                  <a:close/>
                </a:path>
              </a:pathLst>
            </a:custGeom>
            <a:solidFill>
              <a:srgbClr val="FFB6B6"/>
            </a:solidFill>
            <a:ln w="5545" cap="flat">
              <a:noFill/>
              <a:prstDash val="solid"/>
              <a:miter/>
            </a:ln>
          </p:spPr>
          <p:txBody>
            <a:bodyPr rtlCol="0" anchor="ctr"/>
            <a:lstStyle/>
            <a:p>
              <a:endParaRPr lang="sl-SI"/>
            </a:p>
          </p:txBody>
        </p:sp>
        <p:sp>
          <p:nvSpPr>
            <p:cNvPr id="19" name="Freeform: Shape 18">
              <a:extLst>
                <a:ext uri="{FF2B5EF4-FFF2-40B4-BE49-F238E27FC236}">
                  <a16:creationId xmlns:a16="http://schemas.microsoft.com/office/drawing/2014/main" id="{953B4766-31AF-DDCB-2335-6E15A169CC38}"/>
                </a:ext>
              </a:extLst>
            </p:cNvPr>
            <p:cNvSpPr/>
            <p:nvPr/>
          </p:nvSpPr>
          <p:spPr>
            <a:xfrm>
              <a:off x="1041042" y="1866206"/>
              <a:ext cx="842869" cy="511586"/>
            </a:xfrm>
            <a:custGeom>
              <a:avLst/>
              <a:gdLst>
                <a:gd name="connsiteX0" fmla="*/ 13510 w 842869"/>
                <a:gd name="connsiteY0" fmla="*/ -163 h 511586"/>
                <a:gd name="connsiteX1" fmla="*/ 12922 w 842869"/>
                <a:gd name="connsiteY1" fmla="*/ 2172 h 511586"/>
                <a:gd name="connsiteX2" fmla="*/ 17997 w 842869"/>
                <a:gd name="connsiteY2" fmla="*/ 206666 h 511586"/>
                <a:gd name="connsiteX3" fmla="*/ 432548 w 842869"/>
                <a:gd name="connsiteY3" fmla="*/ 373362 h 511586"/>
                <a:gd name="connsiteX4" fmla="*/ 494011 w 842869"/>
                <a:gd name="connsiteY4" fmla="*/ 391787 h 511586"/>
                <a:gd name="connsiteX5" fmla="*/ 530311 w 842869"/>
                <a:gd name="connsiteY5" fmla="*/ 425652 h 511586"/>
                <a:gd name="connsiteX6" fmla="*/ 593925 w 842869"/>
                <a:gd name="connsiteY6" fmla="*/ 432008 h 511586"/>
                <a:gd name="connsiteX7" fmla="*/ 630225 w 842869"/>
                <a:gd name="connsiteY7" fmla="*/ 465873 h 511586"/>
                <a:gd name="connsiteX8" fmla="*/ 686170 w 842869"/>
                <a:gd name="connsiteY8" fmla="*/ 473355 h 511586"/>
                <a:gd name="connsiteX9" fmla="*/ 774016 w 842869"/>
                <a:gd name="connsiteY9" fmla="*/ 511424 h 511586"/>
                <a:gd name="connsiteX10" fmla="*/ 842678 w 842869"/>
                <a:gd name="connsiteY10" fmla="*/ 391676 h 511586"/>
                <a:gd name="connsiteX11" fmla="*/ 748282 w 842869"/>
                <a:gd name="connsiteY11" fmla="*/ 362398 h 511586"/>
                <a:gd name="connsiteX12" fmla="*/ 724050 w 842869"/>
                <a:gd name="connsiteY12" fmla="*/ 330684 h 511586"/>
                <a:gd name="connsiteX13" fmla="*/ 692243 w 842869"/>
                <a:gd name="connsiteY13" fmla="*/ 327506 h 511586"/>
                <a:gd name="connsiteX14" fmla="*/ 529645 w 842869"/>
                <a:gd name="connsiteY14" fmla="*/ 233776 h 511586"/>
                <a:gd name="connsiteX15" fmla="*/ 13510 w 842869"/>
                <a:gd name="connsiteY15" fmla="*/ -163 h 511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2869" h="511586">
                  <a:moveTo>
                    <a:pt x="13510" y="-163"/>
                  </a:moveTo>
                  <a:lnTo>
                    <a:pt x="12922" y="2172"/>
                  </a:lnTo>
                  <a:cubicBezTo>
                    <a:pt x="1880" y="46364"/>
                    <a:pt x="-12224" y="172585"/>
                    <a:pt x="17997" y="206666"/>
                  </a:cubicBezTo>
                  <a:cubicBezTo>
                    <a:pt x="56804" y="250486"/>
                    <a:pt x="370275" y="384261"/>
                    <a:pt x="432548" y="373362"/>
                  </a:cubicBezTo>
                  <a:cubicBezTo>
                    <a:pt x="480844" y="364910"/>
                    <a:pt x="470900" y="367744"/>
                    <a:pt x="494011" y="391787"/>
                  </a:cubicBezTo>
                  <a:cubicBezTo>
                    <a:pt x="517122" y="415830"/>
                    <a:pt x="478764" y="421442"/>
                    <a:pt x="530311" y="425652"/>
                  </a:cubicBezTo>
                  <a:cubicBezTo>
                    <a:pt x="581857" y="429856"/>
                    <a:pt x="582888" y="410117"/>
                    <a:pt x="593925" y="432008"/>
                  </a:cubicBezTo>
                  <a:cubicBezTo>
                    <a:pt x="604968" y="453899"/>
                    <a:pt x="595146" y="467093"/>
                    <a:pt x="630225" y="465873"/>
                  </a:cubicBezTo>
                  <a:cubicBezTo>
                    <a:pt x="665305" y="464653"/>
                    <a:pt x="674101" y="471203"/>
                    <a:pt x="686170" y="473355"/>
                  </a:cubicBezTo>
                  <a:cubicBezTo>
                    <a:pt x="698238" y="475507"/>
                    <a:pt x="774016" y="511424"/>
                    <a:pt x="774016" y="511424"/>
                  </a:cubicBezTo>
                  <a:cubicBezTo>
                    <a:pt x="774016" y="511424"/>
                    <a:pt x="804415" y="424698"/>
                    <a:pt x="842678" y="391676"/>
                  </a:cubicBezTo>
                  <a:cubicBezTo>
                    <a:pt x="842678" y="391676"/>
                    <a:pt x="754926" y="381016"/>
                    <a:pt x="748282" y="362398"/>
                  </a:cubicBezTo>
                  <a:cubicBezTo>
                    <a:pt x="741637" y="343785"/>
                    <a:pt x="747061" y="327318"/>
                    <a:pt x="724050" y="330684"/>
                  </a:cubicBezTo>
                  <a:cubicBezTo>
                    <a:pt x="701039" y="334057"/>
                    <a:pt x="689065" y="359314"/>
                    <a:pt x="692243" y="327506"/>
                  </a:cubicBezTo>
                  <a:cubicBezTo>
                    <a:pt x="695421" y="295699"/>
                    <a:pt x="529645" y="233776"/>
                    <a:pt x="529645" y="233776"/>
                  </a:cubicBezTo>
                  <a:cubicBezTo>
                    <a:pt x="429597" y="135275"/>
                    <a:pt x="224050" y="66846"/>
                    <a:pt x="13510" y="-163"/>
                  </a:cubicBezTo>
                  <a:close/>
                </a:path>
              </a:pathLst>
            </a:custGeom>
            <a:solidFill>
              <a:schemeClr val="bg2"/>
            </a:solidFill>
            <a:ln w="5545" cap="flat">
              <a:noFill/>
              <a:prstDash val="solid"/>
              <a:miter/>
            </a:ln>
          </p:spPr>
          <p:txBody>
            <a:bodyPr rtlCol="0" anchor="ctr"/>
            <a:lstStyle/>
            <a:p>
              <a:endParaRPr lang="sl-SI"/>
            </a:p>
          </p:txBody>
        </p:sp>
        <p:sp>
          <p:nvSpPr>
            <p:cNvPr id="20" name="Freeform: Shape 19">
              <a:extLst>
                <a:ext uri="{FF2B5EF4-FFF2-40B4-BE49-F238E27FC236}">
                  <a16:creationId xmlns:a16="http://schemas.microsoft.com/office/drawing/2014/main" id="{1C269D2B-960E-E9BB-6483-A7C0EFBFEF83}"/>
                </a:ext>
              </a:extLst>
            </p:cNvPr>
            <p:cNvSpPr/>
            <p:nvPr/>
          </p:nvSpPr>
          <p:spPr>
            <a:xfrm>
              <a:off x="514356" y="2688407"/>
              <a:ext cx="102009" cy="236875"/>
            </a:xfrm>
            <a:custGeom>
              <a:avLst/>
              <a:gdLst>
                <a:gd name="connsiteX0" fmla="*/ 91703 w 102009"/>
                <a:gd name="connsiteY0" fmla="*/ 156778 h 236875"/>
                <a:gd name="connsiteX1" fmla="*/ 85291 w 102009"/>
                <a:gd name="connsiteY1" fmla="*/ 8029 h 236875"/>
                <a:gd name="connsiteX2" fmla="*/ -192 w 102009"/>
                <a:gd name="connsiteY2" fmla="*/ -163 h 236875"/>
                <a:gd name="connsiteX3" fmla="*/ 12187 w 102009"/>
                <a:gd name="connsiteY3" fmla="*/ 156861 h 236875"/>
                <a:gd name="connsiteX4" fmla="*/ 21965 w 102009"/>
                <a:gd name="connsiteY4" fmla="*/ 226660 h 236875"/>
                <a:gd name="connsiteX5" fmla="*/ 91769 w 102009"/>
                <a:gd name="connsiteY5" fmla="*/ 216882 h 236875"/>
                <a:gd name="connsiteX6" fmla="*/ 91703 w 102009"/>
                <a:gd name="connsiteY6" fmla="*/ 156778 h 23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2009" h="236875">
                  <a:moveTo>
                    <a:pt x="91703" y="156778"/>
                  </a:moveTo>
                  <a:lnTo>
                    <a:pt x="85291" y="8029"/>
                  </a:lnTo>
                  <a:lnTo>
                    <a:pt x="-192" y="-163"/>
                  </a:lnTo>
                  <a:lnTo>
                    <a:pt x="12187" y="156861"/>
                  </a:lnTo>
                  <a:cubicBezTo>
                    <a:pt x="-4391" y="178835"/>
                    <a:pt x="-9" y="210088"/>
                    <a:pt x="21965" y="226660"/>
                  </a:cubicBezTo>
                  <a:cubicBezTo>
                    <a:pt x="43944" y="243238"/>
                    <a:pt x="75192" y="238856"/>
                    <a:pt x="91769" y="216882"/>
                  </a:cubicBezTo>
                  <a:cubicBezTo>
                    <a:pt x="105191" y="199084"/>
                    <a:pt x="105163" y="174542"/>
                    <a:pt x="91703" y="156778"/>
                  </a:cubicBezTo>
                  <a:close/>
                </a:path>
              </a:pathLst>
            </a:custGeom>
            <a:solidFill>
              <a:srgbClr val="FFB6B6"/>
            </a:solidFill>
            <a:ln w="5545" cap="flat">
              <a:noFill/>
              <a:prstDash val="solid"/>
              <a:miter/>
            </a:ln>
          </p:spPr>
          <p:txBody>
            <a:bodyPr rtlCol="0" anchor="ctr"/>
            <a:lstStyle/>
            <a:p>
              <a:endParaRPr lang="sl-SI"/>
            </a:p>
          </p:txBody>
        </p:sp>
        <p:sp>
          <p:nvSpPr>
            <p:cNvPr id="21" name="Freeform: Shape 20">
              <a:extLst>
                <a:ext uri="{FF2B5EF4-FFF2-40B4-BE49-F238E27FC236}">
                  <a16:creationId xmlns:a16="http://schemas.microsoft.com/office/drawing/2014/main" id="{290F66E7-9F50-F4A9-D524-56F4ADD5D7D9}"/>
                </a:ext>
              </a:extLst>
            </p:cNvPr>
            <p:cNvSpPr/>
            <p:nvPr/>
          </p:nvSpPr>
          <p:spPr>
            <a:xfrm>
              <a:off x="473338" y="1913193"/>
              <a:ext cx="222273" cy="914224"/>
            </a:xfrm>
            <a:custGeom>
              <a:avLst/>
              <a:gdLst>
                <a:gd name="connsiteX0" fmla="*/ 222081 w 222273"/>
                <a:gd name="connsiteY0" fmla="*/ -163 h 914224"/>
                <a:gd name="connsiteX1" fmla="*/ 219685 w 222273"/>
                <a:gd name="connsiteY1" fmla="*/ 120 h 914224"/>
                <a:gd name="connsiteX2" fmla="*/ 113603 w 222273"/>
                <a:gd name="connsiteY2" fmla="*/ 73102 h 914224"/>
                <a:gd name="connsiteX3" fmla="*/ 21365 w 222273"/>
                <a:gd name="connsiteY3" fmla="*/ 524075 h 914224"/>
                <a:gd name="connsiteX4" fmla="*/ 25923 w 222273"/>
                <a:gd name="connsiteY4" fmla="*/ 588078 h 914224"/>
                <a:gd name="connsiteX5" fmla="*/ 7127 w 222273"/>
                <a:gd name="connsiteY5" fmla="*/ 634028 h 914224"/>
                <a:gd name="connsiteX6" fmla="*/ 23738 w 222273"/>
                <a:gd name="connsiteY6" fmla="*/ 695763 h 914224"/>
                <a:gd name="connsiteX7" fmla="*/ 4942 w 222273"/>
                <a:gd name="connsiteY7" fmla="*/ 741713 h 914224"/>
                <a:gd name="connsiteX8" fmla="*/ 17782 w 222273"/>
                <a:gd name="connsiteY8" fmla="*/ 796676 h 914224"/>
                <a:gd name="connsiteX9" fmla="*/ 13323 w 222273"/>
                <a:gd name="connsiteY9" fmla="*/ 892309 h 914224"/>
                <a:gd name="connsiteX10" fmla="*/ 149637 w 222273"/>
                <a:gd name="connsiteY10" fmla="*/ 914061 h 914224"/>
                <a:gd name="connsiteX11" fmla="*/ 143547 w 222273"/>
                <a:gd name="connsiteY11" fmla="*/ 815417 h 914224"/>
                <a:gd name="connsiteX12" fmla="*/ 164612 w 222273"/>
                <a:gd name="connsiteY12" fmla="*/ 781518 h 914224"/>
                <a:gd name="connsiteX13" fmla="*/ 156304 w 222273"/>
                <a:gd name="connsiteY13" fmla="*/ 750648 h 914224"/>
                <a:gd name="connsiteX14" fmla="*/ 186303 w 222273"/>
                <a:gd name="connsiteY14" fmla="*/ 565383 h 91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2273" h="914224">
                  <a:moveTo>
                    <a:pt x="222081" y="-163"/>
                  </a:moveTo>
                  <a:lnTo>
                    <a:pt x="219685" y="120"/>
                  </a:lnTo>
                  <a:cubicBezTo>
                    <a:pt x="174451" y="5456"/>
                    <a:pt x="134756" y="32760"/>
                    <a:pt x="113603" y="73102"/>
                  </a:cubicBezTo>
                  <a:cubicBezTo>
                    <a:pt x="86388" y="124921"/>
                    <a:pt x="283" y="475906"/>
                    <a:pt x="21365" y="524075"/>
                  </a:cubicBezTo>
                  <a:cubicBezTo>
                    <a:pt x="41026" y="568994"/>
                    <a:pt x="40216" y="557951"/>
                    <a:pt x="25923" y="588078"/>
                  </a:cubicBezTo>
                  <a:cubicBezTo>
                    <a:pt x="11637" y="618210"/>
                    <a:pt x="-7210" y="584334"/>
                    <a:pt x="7127" y="634028"/>
                  </a:cubicBezTo>
                  <a:cubicBezTo>
                    <a:pt x="21470" y="683717"/>
                    <a:pt x="40294" y="677682"/>
                    <a:pt x="23738" y="695763"/>
                  </a:cubicBezTo>
                  <a:cubicBezTo>
                    <a:pt x="7183" y="713849"/>
                    <a:pt x="-8635" y="709340"/>
                    <a:pt x="4942" y="741713"/>
                  </a:cubicBezTo>
                  <a:cubicBezTo>
                    <a:pt x="18519" y="774081"/>
                    <a:pt x="15513" y="784624"/>
                    <a:pt x="17782" y="796676"/>
                  </a:cubicBezTo>
                  <a:cubicBezTo>
                    <a:pt x="20045" y="808722"/>
                    <a:pt x="13323" y="892309"/>
                    <a:pt x="13323" y="892309"/>
                  </a:cubicBezTo>
                  <a:cubicBezTo>
                    <a:pt x="13323" y="892309"/>
                    <a:pt x="105190" y="889991"/>
                    <a:pt x="149637" y="914061"/>
                  </a:cubicBezTo>
                  <a:cubicBezTo>
                    <a:pt x="149637" y="914061"/>
                    <a:pt x="128495" y="828228"/>
                    <a:pt x="143547" y="815417"/>
                  </a:cubicBezTo>
                  <a:cubicBezTo>
                    <a:pt x="158600" y="802605"/>
                    <a:pt x="175920" y="801840"/>
                    <a:pt x="164612" y="781518"/>
                  </a:cubicBezTo>
                  <a:cubicBezTo>
                    <a:pt x="153303" y="761191"/>
                    <a:pt x="125439" y="758951"/>
                    <a:pt x="156304" y="750648"/>
                  </a:cubicBezTo>
                  <a:cubicBezTo>
                    <a:pt x="187174" y="742346"/>
                    <a:pt x="186303" y="565383"/>
                    <a:pt x="186303" y="565383"/>
                  </a:cubicBezTo>
                  <a:close/>
                </a:path>
              </a:pathLst>
            </a:custGeom>
            <a:solidFill>
              <a:schemeClr val="bg2"/>
            </a:solidFill>
            <a:ln w="5545" cap="flat">
              <a:noFill/>
              <a:prstDash val="solid"/>
              <a:miter/>
            </a:ln>
          </p:spPr>
          <p:txBody>
            <a:bodyPr rtlCol="0" anchor="ctr"/>
            <a:lstStyle/>
            <a:p>
              <a:endParaRPr lang="sl-SI"/>
            </a:p>
          </p:txBody>
        </p:sp>
        <p:sp>
          <p:nvSpPr>
            <p:cNvPr id="22" name="Freeform: Shape 21">
              <a:extLst>
                <a:ext uri="{FF2B5EF4-FFF2-40B4-BE49-F238E27FC236}">
                  <a16:creationId xmlns:a16="http://schemas.microsoft.com/office/drawing/2014/main" id="{0C5AF472-E239-E544-2C12-D3DCAB7194AB}"/>
                </a:ext>
              </a:extLst>
            </p:cNvPr>
            <p:cNvSpPr/>
            <p:nvPr/>
          </p:nvSpPr>
          <p:spPr>
            <a:xfrm>
              <a:off x="722823" y="1413028"/>
              <a:ext cx="314697" cy="314690"/>
            </a:xfrm>
            <a:custGeom>
              <a:avLst/>
              <a:gdLst>
                <a:gd name="connsiteX0" fmla="*/ 192846 w 314697"/>
                <a:gd name="connsiteY0" fmla="*/ 310433 h 314690"/>
                <a:gd name="connsiteX1" fmla="*/ 182031 w 314697"/>
                <a:gd name="connsiteY1" fmla="*/ 312540 h 314690"/>
                <a:gd name="connsiteX2" fmla="*/ 148699 w 314697"/>
                <a:gd name="connsiteY2" fmla="*/ 314260 h 314690"/>
                <a:gd name="connsiteX3" fmla="*/ 38 w 314697"/>
                <a:gd name="connsiteY3" fmla="*/ 148728 h 314690"/>
                <a:gd name="connsiteX4" fmla="*/ 165570 w 314697"/>
                <a:gd name="connsiteY4" fmla="*/ 68 h 314690"/>
                <a:gd name="connsiteX5" fmla="*/ 309427 w 314697"/>
                <a:gd name="connsiteY5" fmla="*/ 117703 h 314690"/>
                <a:gd name="connsiteX6" fmla="*/ 310370 w 314697"/>
                <a:gd name="connsiteY6" fmla="*/ 121474 h 314690"/>
                <a:gd name="connsiteX7" fmla="*/ 192846 w 314697"/>
                <a:gd name="connsiteY7" fmla="*/ 310433 h 31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4697" h="314690">
                  <a:moveTo>
                    <a:pt x="192846" y="310433"/>
                  </a:moveTo>
                  <a:cubicBezTo>
                    <a:pt x="189241" y="311265"/>
                    <a:pt x="185636" y="311986"/>
                    <a:pt x="182031" y="312540"/>
                  </a:cubicBezTo>
                  <a:cubicBezTo>
                    <a:pt x="171016" y="314348"/>
                    <a:pt x="159835" y="314925"/>
                    <a:pt x="148699" y="314260"/>
                  </a:cubicBezTo>
                  <a:cubicBezTo>
                    <a:pt x="61934" y="309601"/>
                    <a:pt x="-4620" y="235487"/>
                    <a:pt x="38" y="148728"/>
                  </a:cubicBezTo>
                  <a:cubicBezTo>
                    <a:pt x="4697" y="61963"/>
                    <a:pt x="78805" y="-4591"/>
                    <a:pt x="165570" y="68"/>
                  </a:cubicBezTo>
                  <a:cubicBezTo>
                    <a:pt x="234032" y="3739"/>
                    <a:pt x="292229" y="51331"/>
                    <a:pt x="309427" y="117703"/>
                  </a:cubicBezTo>
                  <a:cubicBezTo>
                    <a:pt x="309760" y="118978"/>
                    <a:pt x="310093" y="120198"/>
                    <a:pt x="310370" y="121474"/>
                  </a:cubicBezTo>
                  <a:cubicBezTo>
                    <a:pt x="330076" y="206103"/>
                    <a:pt x="277465" y="290688"/>
                    <a:pt x="192846" y="310433"/>
                  </a:cubicBezTo>
                  <a:close/>
                </a:path>
              </a:pathLst>
            </a:custGeom>
            <a:solidFill>
              <a:srgbClr val="FFB6B6"/>
            </a:solidFill>
            <a:ln w="5545" cap="flat">
              <a:noFill/>
              <a:prstDash val="solid"/>
              <a:miter/>
            </a:ln>
          </p:spPr>
          <p:txBody>
            <a:bodyPr rtlCol="0" anchor="ctr"/>
            <a:lstStyle/>
            <a:p>
              <a:endParaRPr lang="sl-SI"/>
            </a:p>
          </p:txBody>
        </p:sp>
        <p:sp>
          <p:nvSpPr>
            <p:cNvPr id="23" name="Freeform: Shape 22">
              <a:extLst>
                <a:ext uri="{FF2B5EF4-FFF2-40B4-BE49-F238E27FC236}">
                  <a16:creationId xmlns:a16="http://schemas.microsoft.com/office/drawing/2014/main" id="{472AA83E-62E6-03A6-C822-2B4D2098A070}"/>
                </a:ext>
              </a:extLst>
            </p:cNvPr>
            <p:cNvSpPr/>
            <p:nvPr/>
          </p:nvSpPr>
          <p:spPr>
            <a:xfrm>
              <a:off x="691674" y="1340934"/>
              <a:ext cx="395156" cy="375324"/>
            </a:xfrm>
            <a:custGeom>
              <a:avLst/>
              <a:gdLst>
                <a:gd name="connsiteX0" fmla="*/ 78785 w 395156"/>
                <a:gd name="connsiteY0" fmla="*/ 363958 h 375324"/>
                <a:gd name="connsiteX1" fmla="*/ 36101 w 395156"/>
                <a:gd name="connsiteY1" fmla="*/ 293610 h 375324"/>
                <a:gd name="connsiteX2" fmla="*/ 6568 w 395156"/>
                <a:gd name="connsiteY2" fmla="*/ 181427 h 375324"/>
                <a:gd name="connsiteX3" fmla="*/ 49113 w 395156"/>
                <a:gd name="connsiteY3" fmla="*/ 77841 h 375324"/>
                <a:gd name="connsiteX4" fmla="*/ 43711 w 395156"/>
                <a:gd name="connsiteY4" fmla="*/ 60587 h 375324"/>
                <a:gd name="connsiteX5" fmla="*/ 70427 w 395156"/>
                <a:gd name="connsiteY5" fmla="*/ 56167 h 375324"/>
                <a:gd name="connsiteX6" fmla="*/ 82966 w 395156"/>
                <a:gd name="connsiteY6" fmla="*/ 34170 h 375324"/>
                <a:gd name="connsiteX7" fmla="*/ 62024 w 395156"/>
                <a:gd name="connsiteY7" fmla="*/ 27421 h 375324"/>
                <a:gd name="connsiteX8" fmla="*/ 133908 w 395156"/>
                <a:gd name="connsiteY8" fmla="*/ 35640 h 375324"/>
                <a:gd name="connsiteX9" fmla="*/ 200002 w 395156"/>
                <a:gd name="connsiteY9" fmla="*/ 6584 h 375324"/>
                <a:gd name="connsiteX10" fmla="*/ 257040 w 395156"/>
                <a:gd name="connsiteY10" fmla="*/ 39916 h 375324"/>
                <a:gd name="connsiteX11" fmla="*/ 281898 w 395156"/>
                <a:gd name="connsiteY11" fmla="*/ 74419 h 375324"/>
                <a:gd name="connsiteX12" fmla="*/ 319351 w 395156"/>
                <a:gd name="connsiteY12" fmla="*/ 90392 h 375324"/>
                <a:gd name="connsiteX13" fmla="*/ 336139 w 395156"/>
                <a:gd name="connsiteY13" fmla="*/ 58546 h 375324"/>
                <a:gd name="connsiteX14" fmla="*/ 368989 w 395156"/>
                <a:gd name="connsiteY14" fmla="*/ 133497 h 375324"/>
                <a:gd name="connsiteX15" fmla="*/ 382234 w 395156"/>
                <a:gd name="connsiteY15" fmla="*/ 117258 h 375324"/>
                <a:gd name="connsiteX16" fmla="*/ 375185 w 395156"/>
                <a:gd name="connsiteY16" fmla="*/ 180246 h 375324"/>
                <a:gd name="connsiteX17" fmla="*/ 302091 w 395156"/>
                <a:gd name="connsiteY17" fmla="*/ 184877 h 375324"/>
                <a:gd name="connsiteX18" fmla="*/ 212287 w 395156"/>
                <a:gd name="connsiteY18" fmla="*/ 177423 h 375324"/>
                <a:gd name="connsiteX19" fmla="*/ 151218 w 395156"/>
                <a:gd name="connsiteY19" fmla="*/ 282241 h 375324"/>
                <a:gd name="connsiteX20" fmla="*/ 91635 w 395156"/>
                <a:gd name="connsiteY20" fmla="*/ 302323 h 375324"/>
                <a:gd name="connsiteX21" fmla="*/ 95989 w 395156"/>
                <a:gd name="connsiteY21" fmla="*/ 375162 h 375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5156" h="375324">
                  <a:moveTo>
                    <a:pt x="78785" y="363958"/>
                  </a:moveTo>
                  <a:cubicBezTo>
                    <a:pt x="56899" y="346832"/>
                    <a:pt x="54775" y="314192"/>
                    <a:pt x="36101" y="293610"/>
                  </a:cubicBezTo>
                  <a:cubicBezTo>
                    <a:pt x="4882" y="259207"/>
                    <a:pt x="-9788" y="222192"/>
                    <a:pt x="6568" y="181427"/>
                  </a:cubicBezTo>
                  <a:cubicBezTo>
                    <a:pt x="21032" y="145372"/>
                    <a:pt x="17960" y="101052"/>
                    <a:pt x="49113" y="77841"/>
                  </a:cubicBezTo>
                  <a:cubicBezTo>
                    <a:pt x="33811" y="72300"/>
                    <a:pt x="30211" y="60798"/>
                    <a:pt x="43711" y="60587"/>
                  </a:cubicBezTo>
                  <a:cubicBezTo>
                    <a:pt x="52818" y="60443"/>
                    <a:pt x="86760" y="77847"/>
                    <a:pt x="70427" y="56167"/>
                  </a:cubicBezTo>
                  <a:cubicBezTo>
                    <a:pt x="54093" y="34492"/>
                    <a:pt x="85008" y="43044"/>
                    <a:pt x="82966" y="34170"/>
                  </a:cubicBezTo>
                  <a:cubicBezTo>
                    <a:pt x="80920" y="25302"/>
                    <a:pt x="67809" y="20383"/>
                    <a:pt x="62024" y="27421"/>
                  </a:cubicBezTo>
                  <a:cubicBezTo>
                    <a:pt x="80487" y="5785"/>
                    <a:pt x="120808" y="10399"/>
                    <a:pt x="133908" y="35640"/>
                  </a:cubicBezTo>
                  <a:cubicBezTo>
                    <a:pt x="152311" y="8059"/>
                    <a:pt x="171844" y="-10915"/>
                    <a:pt x="200002" y="6584"/>
                  </a:cubicBezTo>
                  <a:cubicBezTo>
                    <a:pt x="227661" y="23777"/>
                    <a:pt x="227301" y="45024"/>
                    <a:pt x="257040" y="39916"/>
                  </a:cubicBezTo>
                  <a:cubicBezTo>
                    <a:pt x="271021" y="37515"/>
                    <a:pt x="272341" y="63931"/>
                    <a:pt x="281898" y="74419"/>
                  </a:cubicBezTo>
                  <a:cubicBezTo>
                    <a:pt x="291448" y="84913"/>
                    <a:pt x="305408" y="93027"/>
                    <a:pt x="319351" y="90392"/>
                  </a:cubicBezTo>
                  <a:cubicBezTo>
                    <a:pt x="333289" y="87758"/>
                    <a:pt x="343948" y="70387"/>
                    <a:pt x="336139" y="58546"/>
                  </a:cubicBezTo>
                  <a:lnTo>
                    <a:pt x="368989" y="133497"/>
                  </a:lnTo>
                  <a:lnTo>
                    <a:pt x="382234" y="117258"/>
                  </a:lnTo>
                  <a:cubicBezTo>
                    <a:pt x="403271" y="130968"/>
                    <a:pt x="396360" y="166747"/>
                    <a:pt x="375185" y="180246"/>
                  </a:cubicBezTo>
                  <a:cubicBezTo>
                    <a:pt x="354004" y="193740"/>
                    <a:pt x="313588" y="162548"/>
                    <a:pt x="302091" y="184877"/>
                  </a:cubicBezTo>
                  <a:cubicBezTo>
                    <a:pt x="283977" y="220073"/>
                    <a:pt x="241477" y="202298"/>
                    <a:pt x="212287" y="177423"/>
                  </a:cubicBezTo>
                  <a:cubicBezTo>
                    <a:pt x="176891" y="147257"/>
                    <a:pt x="134169" y="238980"/>
                    <a:pt x="151218" y="282241"/>
                  </a:cubicBezTo>
                  <a:cubicBezTo>
                    <a:pt x="133531" y="264870"/>
                    <a:pt x="100803" y="279285"/>
                    <a:pt x="91635" y="302323"/>
                  </a:cubicBezTo>
                  <a:cubicBezTo>
                    <a:pt x="82473" y="325362"/>
                    <a:pt x="89195" y="351319"/>
                    <a:pt x="95989" y="375162"/>
                  </a:cubicBezTo>
                  <a:close/>
                </a:path>
              </a:pathLst>
            </a:custGeom>
            <a:solidFill>
              <a:srgbClr val="2F2E41"/>
            </a:solidFill>
            <a:ln w="5545" cap="flat">
              <a:noFill/>
              <a:prstDash val="solid"/>
              <a:miter/>
            </a:ln>
          </p:spPr>
          <p:txBody>
            <a:bodyPr rtlCol="0" anchor="ctr"/>
            <a:lstStyle/>
            <a:p>
              <a:endParaRPr lang="sl-SI"/>
            </a:p>
          </p:txBody>
        </p:sp>
        <p:sp>
          <p:nvSpPr>
            <p:cNvPr id="24" name="Freeform: Shape 23">
              <a:extLst>
                <a:ext uri="{FF2B5EF4-FFF2-40B4-BE49-F238E27FC236}">
                  <a16:creationId xmlns:a16="http://schemas.microsoft.com/office/drawing/2014/main" id="{36D026F2-9720-2AFC-668C-BE512F0C0E15}"/>
                </a:ext>
              </a:extLst>
            </p:cNvPr>
            <p:cNvSpPr/>
            <p:nvPr/>
          </p:nvSpPr>
          <p:spPr>
            <a:xfrm>
              <a:off x="2773948" y="2025892"/>
              <a:ext cx="199069" cy="197039"/>
            </a:xfrm>
            <a:custGeom>
              <a:avLst/>
              <a:gdLst>
                <a:gd name="connsiteX0" fmla="*/ 182583 w 199069"/>
                <a:gd name="connsiteY0" fmla="*/ 196877 h 197039"/>
                <a:gd name="connsiteX1" fmla="*/ 16103 w 199069"/>
                <a:gd name="connsiteY1" fmla="*/ 196877 h 197039"/>
                <a:gd name="connsiteX2" fmla="*/ -192 w 199069"/>
                <a:gd name="connsiteY2" fmla="*/ 180582 h 197039"/>
                <a:gd name="connsiteX3" fmla="*/ -192 w 199069"/>
                <a:gd name="connsiteY3" fmla="*/ 16132 h 197039"/>
                <a:gd name="connsiteX4" fmla="*/ 16103 w 199069"/>
                <a:gd name="connsiteY4" fmla="*/ -163 h 197039"/>
                <a:gd name="connsiteX5" fmla="*/ 182583 w 199069"/>
                <a:gd name="connsiteY5" fmla="*/ -163 h 197039"/>
                <a:gd name="connsiteX6" fmla="*/ 198878 w 199069"/>
                <a:gd name="connsiteY6" fmla="*/ 16132 h 197039"/>
                <a:gd name="connsiteX7" fmla="*/ 198878 w 199069"/>
                <a:gd name="connsiteY7" fmla="*/ 180582 h 197039"/>
                <a:gd name="connsiteX8" fmla="*/ 182583 w 199069"/>
                <a:gd name="connsiteY8" fmla="*/ 196877 h 1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069" h="197039">
                  <a:moveTo>
                    <a:pt x="182583" y="196877"/>
                  </a:moveTo>
                  <a:lnTo>
                    <a:pt x="16103" y="196877"/>
                  </a:lnTo>
                  <a:cubicBezTo>
                    <a:pt x="7107" y="196866"/>
                    <a:pt x="-181" y="189578"/>
                    <a:pt x="-192" y="180582"/>
                  </a:cubicBezTo>
                  <a:lnTo>
                    <a:pt x="-192" y="16132"/>
                  </a:lnTo>
                  <a:cubicBezTo>
                    <a:pt x="-181" y="7136"/>
                    <a:pt x="7107" y="-152"/>
                    <a:pt x="16103" y="-163"/>
                  </a:cubicBezTo>
                  <a:lnTo>
                    <a:pt x="182583" y="-163"/>
                  </a:lnTo>
                  <a:cubicBezTo>
                    <a:pt x="191579" y="-152"/>
                    <a:pt x="198866" y="7136"/>
                    <a:pt x="198878" y="16132"/>
                  </a:cubicBezTo>
                  <a:lnTo>
                    <a:pt x="198878" y="180582"/>
                  </a:lnTo>
                  <a:cubicBezTo>
                    <a:pt x="198866" y="189578"/>
                    <a:pt x="191579" y="196866"/>
                    <a:pt x="182583" y="196877"/>
                  </a:cubicBezTo>
                  <a:close/>
                </a:path>
              </a:pathLst>
            </a:custGeom>
            <a:solidFill>
              <a:srgbClr val="F2F2F2"/>
            </a:solidFill>
            <a:ln w="5545" cap="flat">
              <a:noFill/>
              <a:prstDash val="solid"/>
              <a:miter/>
            </a:ln>
          </p:spPr>
          <p:txBody>
            <a:bodyPr rtlCol="0" anchor="ctr"/>
            <a:lstStyle/>
            <a:p>
              <a:endParaRPr lang="sl-SI"/>
            </a:p>
          </p:txBody>
        </p:sp>
        <p:sp>
          <p:nvSpPr>
            <p:cNvPr id="25" name="Freeform: Shape 24">
              <a:extLst>
                <a:ext uri="{FF2B5EF4-FFF2-40B4-BE49-F238E27FC236}">
                  <a16:creationId xmlns:a16="http://schemas.microsoft.com/office/drawing/2014/main" id="{85801C67-B2C5-6931-2DA0-EC016ED0A36F}"/>
                </a:ext>
              </a:extLst>
            </p:cNvPr>
            <p:cNvSpPr/>
            <p:nvPr/>
          </p:nvSpPr>
          <p:spPr>
            <a:xfrm>
              <a:off x="2801663" y="2039752"/>
              <a:ext cx="199075" cy="197039"/>
            </a:xfrm>
            <a:custGeom>
              <a:avLst/>
              <a:gdLst>
                <a:gd name="connsiteX0" fmla="*/ 182588 w 199075"/>
                <a:gd name="connsiteY0" fmla="*/ 196877 h 197039"/>
                <a:gd name="connsiteX1" fmla="*/ 16103 w 199075"/>
                <a:gd name="connsiteY1" fmla="*/ 196877 h 197039"/>
                <a:gd name="connsiteX2" fmla="*/ -192 w 199075"/>
                <a:gd name="connsiteY2" fmla="*/ 180582 h 197039"/>
                <a:gd name="connsiteX3" fmla="*/ -192 w 199075"/>
                <a:gd name="connsiteY3" fmla="*/ 16126 h 197039"/>
                <a:gd name="connsiteX4" fmla="*/ 16103 w 199075"/>
                <a:gd name="connsiteY4" fmla="*/ -163 h 197039"/>
                <a:gd name="connsiteX5" fmla="*/ 182588 w 199075"/>
                <a:gd name="connsiteY5" fmla="*/ -163 h 197039"/>
                <a:gd name="connsiteX6" fmla="*/ 198883 w 199075"/>
                <a:gd name="connsiteY6" fmla="*/ 16126 h 197039"/>
                <a:gd name="connsiteX7" fmla="*/ 198883 w 199075"/>
                <a:gd name="connsiteY7" fmla="*/ 180582 h 197039"/>
                <a:gd name="connsiteX8" fmla="*/ 182588 w 199075"/>
                <a:gd name="connsiteY8" fmla="*/ 196877 h 1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075" h="197039">
                  <a:moveTo>
                    <a:pt x="182588" y="196877"/>
                  </a:moveTo>
                  <a:lnTo>
                    <a:pt x="16103" y="196877"/>
                  </a:lnTo>
                  <a:cubicBezTo>
                    <a:pt x="7107" y="196866"/>
                    <a:pt x="-181" y="189578"/>
                    <a:pt x="-192" y="180582"/>
                  </a:cubicBezTo>
                  <a:lnTo>
                    <a:pt x="-192" y="16126"/>
                  </a:lnTo>
                  <a:cubicBezTo>
                    <a:pt x="-181" y="7136"/>
                    <a:pt x="7107" y="-157"/>
                    <a:pt x="16103" y="-163"/>
                  </a:cubicBezTo>
                  <a:lnTo>
                    <a:pt x="182588" y="-163"/>
                  </a:lnTo>
                  <a:cubicBezTo>
                    <a:pt x="191579" y="-157"/>
                    <a:pt x="198872" y="7136"/>
                    <a:pt x="198883" y="16126"/>
                  </a:cubicBezTo>
                  <a:lnTo>
                    <a:pt x="198883" y="180582"/>
                  </a:lnTo>
                  <a:cubicBezTo>
                    <a:pt x="198872" y="189578"/>
                    <a:pt x="191579" y="196866"/>
                    <a:pt x="182588" y="196877"/>
                  </a:cubicBezTo>
                  <a:close/>
                </a:path>
              </a:pathLst>
            </a:custGeom>
            <a:solidFill>
              <a:srgbClr val="F2F2F2"/>
            </a:solidFill>
            <a:ln w="5545" cap="flat">
              <a:noFill/>
              <a:prstDash val="solid"/>
              <a:miter/>
            </a:ln>
          </p:spPr>
          <p:txBody>
            <a:bodyPr rtlCol="0" anchor="ctr"/>
            <a:lstStyle/>
            <a:p>
              <a:endParaRPr lang="sl-SI"/>
            </a:p>
          </p:txBody>
        </p:sp>
        <p:sp>
          <p:nvSpPr>
            <p:cNvPr id="26" name="Freeform: Shape 25">
              <a:extLst>
                <a:ext uri="{FF2B5EF4-FFF2-40B4-BE49-F238E27FC236}">
                  <a16:creationId xmlns:a16="http://schemas.microsoft.com/office/drawing/2014/main" id="{3F8EE4A9-71CC-6E5F-DB81-060EEB6CD6DF}"/>
                </a:ext>
              </a:extLst>
            </p:cNvPr>
            <p:cNvSpPr/>
            <p:nvPr/>
          </p:nvSpPr>
          <p:spPr>
            <a:xfrm>
              <a:off x="2778801" y="2030745"/>
              <a:ext cx="189363" cy="187333"/>
            </a:xfrm>
            <a:custGeom>
              <a:avLst/>
              <a:gdLst>
                <a:gd name="connsiteX0" fmla="*/ 14738 w 189363"/>
                <a:gd name="connsiteY0" fmla="*/ -163 h 187333"/>
                <a:gd name="connsiteX1" fmla="*/ -192 w 189363"/>
                <a:gd name="connsiteY1" fmla="*/ 14768 h 187333"/>
                <a:gd name="connsiteX2" fmla="*/ -192 w 189363"/>
                <a:gd name="connsiteY2" fmla="*/ 172241 h 187333"/>
                <a:gd name="connsiteX3" fmla="*/ 14738 w 189363"/>
                <a:gd name="connsiteY3" fmla="*/ 187171 h 187333"/>
                <a:gd name="connsiteX4" fmla="*/ 116539 w 189363"/>
                <a:gd name="connsiteY4" fmla="*/ 187171 h 187333"/>
                <a:gd name="connsiteX5" fmla="*/ 189172 w 189363"/>
                <a:gd name="connsiteY5" fmla="*/ 114538 h 187333"/>
                <a:gd name="connsiteX6" fmla="*/ 189172 w 189363"/>
                <a:gd name="connsiteY6" fmla="*/ 14768 h 187333"/>
                <a:gd name="connsiteX7" fmla="*/ 174241 w 189363"/>
                <a:gd name="connsiteY7" fmla="*/ -163 h 187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363" h="187333">
                  <a:moveTo>
                    <a:pt x="14738" y="-163"/>
                  </a:moveTo>
                  <a:cubicBezTo>
                    <a:pt x="6491" y="-163"/>
                    <a:pt x="-192" y="6520"/>
                    <a:pt x="-192" y="14768"/>
                  </a:cubicBezTo>
                  <a:lnTo>
                    <a:pt x="-192" y="172241"/>
                  </a:lnTo>
                  <a:cubicBezTo>
                    <a:pt x="-192" y="180488"/>
                    <a:pt x="6491" y="187171"/>
                    <a:pt x="14738" y="187171"/>
                  </a:cubicBezTo>
                  <a:lnTo>
                    <a:pt x="116539" y="187171"/>
                  </a:lnTo>
                  <a:cubicBezTo>
                    <a:pt x="156649" y="187171"/>
                    <a:pt x="189172" y="154648"/>
                    <a:pt x="189172" y="114538"/>
                  </a:cubicBezTo>
                  <a:lnTo>
                    <a:pt x="189172" y="14768"/>
                  </a:lnTo>
                  <a:cubicBezTo>
                    <a:pt x="189172" y="6520"/>
                    <a:pt x="182488" y="-163"/>
                    <a:pt x="174241" y="-163"/>
                  </a:cubicBezTo>
                  <a:close/>
                </a:path>
              </a:pathLst>
            </a:custGeom>
            <a:solidFill>
              <a:srgbClr val="FFFFFF"/>
            </a:solidFill>
            <a:ln w="5545" cap="flat">
              <a:noFill/>
              <a:prstDash val="solid"/>
              <a:miter/>
            </a:ln>
          </p:spPr>
          <p:txBody>
            <a:bodyPr rtlCol="0" anchor="ctr"/>
            <a:lstStyle/>
            <a:p>
              <a:endParaRPr lang="sl-SI"/>
            </a:p>
          </p:txBody>
        </p:sp>
        <p:sp>
          <p:nvSpPr>
            <p:cNvPr id="27" name="Freeform: Shape 26">
              <a:extLst>
                <a:ext uri="{FF2B5EF4-FFF2-40B4-BE49-F238E27FC236}">
                  <a16:creationId xmlns:a16="http://schemas.microsoft.com/office/drawing/2014/main" id="{A884A113-E4A3-0C16-A7F2-84F8B4C25EE0}"/>
                </a:ext>
              </a:extLst>
            </p:cNvPr>
            <p:cNvSpPr/>
            <p:nvPr/>
          </p:nvSpPr>
          <p:spPr>
            <a:xfrm>
              <a:off x="2825445" y="2072341"/>
              <a:ext cx="95721" cy="6195"/>
            </a:xfrm>
            <a:custGeom>
              <a:avLst/>
              <a:gdLst>
                <a:gd name="connsiteX0" fmla="*/ 92435 w 95721"/>
                <a:gd name="connsiteY0" fmla="*/ 6032 h 6195"/>
                <a:gd name="connsiteX1" fmla="*/ 2908 w 95721"/>
                <a:gd name="connsiteY1" fmla="*/ 6032 h 6195"/>
                <a:gd name="connsiteX2" fmla="*/ -192 w 95721"/>
                <a:gd name="connsiteY2" fmla="*/ 2938 h 6195"/>
                <a:gd name="connsiteX3" fmla="*/ 2908 w 95721"/>
                <a:gd name="connsiteY3" fmla="*/ -163 h 6195"/>
                <a:gd name="connsiteX4" fmla="*/ 92435 w 95721"/>
                <a:gd name="connsiteY4" fmla="*/ -163 h 6195"/>
                <a:gd name="connsiteX5" fmla="*/ 95530 w 95721"/>
                <a:gd name="connsiteY5" fmla="*/ 2938 h 6195"/>
                <a:gd name="connsiteX6" fmla="*/ 92435 w 9572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21" h="6195">
                  <a:moveTo>
                    <a:pt x="92435" y="6032"/>
                  </a:moveTo>
                  <a:lnTo>
                    <a:pt x="2908" y="6032"/>
                  </a:lnTo>
                  <a:cubicBezTo>
                    <a:pt x="1194" y="6032"/>
                    <a:pt x="-192" y="4646"/>
                    <a:pt x="-192" y="2938"/>
                  </a:cubicBezTo>
                  <a:cubicBezTo>
                    <a:pt x="-192" y="1224"/>
                    <a:pt x="1194" y="-163"/>
                    <a:pt x="2908" y="-163"/>
                  </a:cubicBezTo>
                  <a:lnTo>
                    <a:pt x="92435" y="-163"/>
                  </a:lnTo>
                  <a:cubicBezTo>
                    <a:pt x="94143" y="-163"/>
                    <a:pt x="95530" y="1224"/>
                    <a:pt x="95530" y="2938"/>
                  </a:cubicBezTo>
                  <a:cubicBezTo>
                    <a:pt x="95530" y="4646"/>
                    <a:pt x="94143" y="6032"/>
                    <a:pt x="92435" y="6032"/>
                  </a:cubicBezTo>
                  <a:close/>
                </a:path>
              </a:pathLst>
            </a:custGeom>
            <a:solidFill>
              <a:srgbClr val="F2F2F2"/>
            </a:solidFill>
            <a:ln w="5545" cap="flat">
              <a:noFill/>
              <a:prstDash val="solid"/>
              <a:miter/>
            </a:ln>
          </p:spPr>
          <p:txBody>
            <a:bodyPr rtlCol="0" anchor="ctr"/>
            <a:lstStyle/>
            <a:p>
              <a:endParaRPr lang="sl-SI"/>
            </a:p>
          </p:txBody>
        </p:sp>
        <p:sp>
          <p:nvSpPr>
            <p:cNvPr id="28" name="Freeform: Shape 27">
              <a:extLst>
                <a:ext uri="{FF2B5EF4-FFF2-40B4-BE49-F238E27FC236}">
                  <a16:creationId xmlns:a16="http://schemas.microsoft.com/office/drawing/2014/main" id="{82C080C3-567A-58CA-78DF-CA06AB1D1C00}"/>
                </a:ext>
              </a:extLst>
            </p:cNvPr>
            <p:cNvSpPr/>
            <p:nvPr/>
          </p:nvSpPr>
          <p:spPr>
            <a:xfrm>
              <a:off x="2825445" y="2138396"/>
              <a:ext cx="95721" cy="6195"/>
            </a:xfrm>
            <a:custGeom>
              <a:avLst/>
              <a:gdLst>
                <a:gd name="connsiteX0" fmla="*/ 92435 w 95721"/>
                <a:gd name="connsiteY0" fmla="*/ 6032 h 6195"/>
                <a:gd name="connsiteX1" fmla="*/ 2908 w 95721"/>
                <a:gd name="connsiteY1" fmla="*/ 6032 h 6195"/>
                <a:gd name="connsiteX2" fmla="*/ -192 w 95721"/>
                <a:gd name="connsiteY2" fmla="*/ 2932 h 6195"/>
                <a:gd name="connsiteX3" fmla="*/ 2908 w 95721"/>
                <a:gd name="connsiteY3" fmla="*/ -163 h 6195"/>
                <a:gd name="connsiteX4" fmla="*/ 92435 w 95721"/>
                <a:gd name="connsiteY4" fmla="*/ -163 h 6195"/>
                <a:gd name="connsiteX5" fmla="*/ 95530 w 95721"/>
                <a:gd name="connsiteY5" fmla="*/ 2932 h 6195"/>
                <a:gd name="connsiteX6" fmla="*/ 92435 w 9572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21" h="6195">
                  <a:moveTo>
                    <a:pt x="92435" y="6032"/>
                  </a:moveTo>
                  <a:lnTo>
                    <a:pt x="2908" y="6032"/>
                  </a:lnTo>
                  <a:cubicBezTo>
                    <a:pt x="1194" y="6032"/>
                    <a:pt x="-192" y="4646"/>
                    <a:pt x="-192" y="2932"/>
                  </a:cubicBezTo>
                  <a:cubicBezTo>
                    <a:pt x="-192" y="1224"/>
                    <a:pt x="1194" y="-163"/>
                    <a:pt x="2908" y="-163"/>
                  </a:cubicBezTo>
                  <a:lnTo>
                    <a:pt x="92435" y="-163"/>
                  </a:lnTo>
                  <a:cubicBezTo>
                    <a:pt x="94143" y="-163"/>
                    <a:pt x="95530" y="1224"/>
                    <a:pt x="95530" y="2932"/>
                  </a:cubicBezTo>
                  <a:cubicBezTo>
                    <a:pt x="95530" y="4646"/>
                    <a:pt x="94143" y="6032"/>
                    <a:pt x="92435" y="6032"/>
                  </a:cubicBezTo>
                  <a:close/>
                </a:path>
              </a:pathLst>
            </a:custGeom>
            <a:solidFill>
              <a:srgbClr val="F2F2F2"/>
            </a:solidFill>
            <a:ln w="5545" cap="flat">
              <a:noFill/>
              <a:prstDash val="solid"/>
              <a:miter/>
            </a:ln>
          </p:spPr>
          <p:txBody>
            <a:bodyPr rtlCol="0" anchor="ctr"/>
            <a:lstStyle/>
            <a:p>
              <a:endParaRPr lang="sl-SI"/>
            </a:p>
          </p:txBody>
        </p:sp>
        <p:sp>
          <p:nvSpPr>
            <p:cNvPr id="29" name="Freeform: Shape 28">
              <a:extLst>
                <a:ext uri="{FF2B5EF4-FFF2-40B4-BE49-F238E27FC236}">
                  <a16:creationId xmlns:a16="http://schemas.microsoft.com/office/drawing/2014/main" id="{5B23ECE8-06E3-17CE-F13F-3A43A30CE0B9}"/>
                </a:ext>
              </a:extLst>
            </p:cNvPr>
            <p:cNvSpPr/>
            <p:nvPr/>
          </p:nvSpPr>
          <p:spPr>
            <a:xfrm>
              <a:off x="2789089" y="2105391"/>
              <a:ext cx="168432" cy="6195"/>
            </a:xfrm>
            <a:custGeom>
              <a:avLst/>
              <a:gdLst>
                <a:gd name="connsiteX0" fmla="*/ 165145 w 168432"/>
                <a:gd name="connsiteY0" fmla="*/ 6032 h 6195"/>
                <a:gd name="connsiteX1" fmla="*/ 2908 w 168432"/>
                <a:gd name="connsiteY1" fmla="*/ 6032 h 6195"/>
                <a:gd name="connsiteX2" fmla="*/ -192 w 168432"/>
                <a:gd name="connsiteY2" fmla="*/ 2932 h 6195"/>
                <a:gd name="connsiteX3" fmla="*/ 2908 w 168432"/>
                <a:gd name="connsiteY3" fmla="*/ -163 h 6195"/>
                <a:gd name="connsiteX4" fmla="*/ 165145 w 168432"/>
                <a:gd name="connsiteY4" fmla="*/ -163 h 6195"/>
                <a:gd name="connsiteX5" fmla="*/ 168240 w 168432"/>
                <a:gd name="connsiteY5" fmla="*/ 2932 h 6195"/>
                <a:gd name="connsiteX6" fmla="*/ 165145 w 168432"/>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32" h="6195">
                  <a:moveTo>
                    <a:pt x="165145" y="6032"/>
                  </a:moveTo>
                  <a:lnTo>
                    <a:pt x="2908" y="6032"/>
                  </a:lnTo>
                  <a:cubicBezTo>
                    <a:pt x="1194" y="6032"/>
                    <a:pt x="-192" y="4646"/>
                    <a:pt x="-192" y="2932"/>
                  </a:cubicBezTo>
                  <a:cubicBezTo>
                    <a:pt x="-192" y="1224"/>
                    <a:pt x="1194" y="-163"/>
                    <a:pt x="2908" y="-163"/>
                  </a:cubicBezTo>
                  <a:lnTo>
                    <a:pt x="165145" y="-163"/>
                  </a:lnTo>
                  <a:cubicBezTo>
                    <a:pt x="166854" y="-163"/>
                    <a:pt x="168240" y="1224"/>
                    <a:pt x="168240" y="2932"/>
                  </a:cubicBezTo>
                  <a:cubicBezTo>
                    <a:pt x="168240" y="4646"/>
                    <a:pt x="166854" y="6032"/>
                    <a:pt x="165145" y="6032"/>
                  </a:cubicBezTo>
                  <a:close/>
                </a:path>
              </a:pathLst>
            </a:custGeom>
            <a:solidFill>
              <a:srgbClr val="F2F2F2"/>
            </a:solidFill>
            <a:ln w="5545" cap="flat">
              <a:noFill/>
              <a:prstDash val="solid"/>
              <a:miter/>
            </a:ln>
          </p:spPr>
          <p:txBody>
            <a:bodyPr rtlCol="0" anchor="ctr"/>
            <a:lstStyle/>
            <a:p>
              <a:endParaRPr lang="sl-SI"/>
            </a:p>
          </p:txBody>
        </p:sp>
        <p:sp>
          <p:nvSpPr>
            <p:cNvPr id="30" name="Freeform: Shape 29">
              <a:extLst>
                <a:ext uri="{FF2B5EF4-FFF2-40B4-BE49-F238E27FC236}">
                  <a16:creationId xmlns:a16="http://schemas.microsoft.com/office/drawing/2014/main" id="{B0670182-4B81-FE36-446A-EB9E50CE2D33}"/>
                </a:ext>
              </a:extLst>
            </p:cNvPr>
            <p:cNvSpPr/>
            <p:nvPr/>
          </p:nvSpPr>
          <p:spPr>
            <a:xfrm>
              <a:off x="2894379" y="2165251"/>
              <a:ext cx="64801" cy="6195"/>
            </a:xfrm>
            <a:custGeom>
              <a:avLst/>
              <a:gdLst>
                <a:gd name="connsiteX0" fmla="*/ 61515 w 64801"/>
                <a:gd name="connsiteY0" fmla="*/ 6032 h 6195"/>
                <a:gd name="connsiteX1" fmla="*/ 2903 w 64801"/>
                <a:gd name="connsiteY1" fmla="*/ 6032 h 6195"/>
                <a:gd name="connsiteX2" fmla="*/ -192 w 64801"/>
                <a:gd name="connsiteY2" fmla="*/ 2932 h 6195"/>
                <a:gd name="connsiteX3" fmla="*/ 2903 w 64801"/>
                <a:gd name="connsiteY3" fmla="*/ -163 h 6195"/>
                <a:gd name="connsiteX4" fmla="*/ 61515 w 64801"/>
                <a:gd name="connsiteY4" fmla="*/ -163 h 6195"/>
                <a:gd name="connsiteX5" fmla="*/ 64610 w 64801"/>
                <a:gd name="connsiteY5" fmla="*/ 2932 h 6195"/>
                <a:gd name="connsiteX6" fmla="*/ 61515 w 6480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01" h="6195">
                  <a:moveTo>
                    <a:pt x="61515" y="6032"/>
                  </a:moveTo>
                  <a:lnTo>
                    <a:pt x="2903" y="6032"/>
                  </a:lnTo>
                  <a:cubicBezTo>
                    <a:pt x="1194" y="6032"/>
                    <a:pt x="-192" y="4646"/>
                    <a:pt x="-192" y="2932"/>
                  </a:cubicBezTo>
                  <a:cubicBezTo>
                    <a:pt x="-192" y="1224"/>
                    <a:pt x="1194" y="-163"/>
                    <a:pt x="2903" y="-163"/>
                  </a:cubicBezTo>
                  <a:lnTo>
                    <a:pt x="61515" y="-163"/>
                  </a:lnTo>
                  <a:cubicBezTo>
                    <a:pt x="63223" y="-163"/>
                    <a:pt x="64610" y="1224"/>
                    <a:pt x="64610" y="2932"/>
                  </a:cubicBezTo>
                  <a:cubicBezTo>
                    <a:pt x="64610" y="4646"/>
                    <a:pt x="63223" y="6032"/>
                    <a:pt x="61515" y="6032"/>
                  </a:cubicBezTo>
                  <a:close/>
                </a:path>
              </a:pathLst>
            </a:custGeom>
            <a:solidFill>
              <a:srgbClr val="F2F2F2"/>
            </a:solidFill>
            <a:ln w="5545" cap="flat">
              <a:noFill/>
              <a:prstDash val="solid"/>
              <a:miter/>
            </a:ln>
          </p:spPr>
          <p:txBody>
            <a:bodyPr rtlCol="0" anchor="ctr"/>
            <a:lstStyle/>
            <a:p>
              <a:endParaRPr lang="sl-SI"/>
            </a:p>
          </p:txBody>
        </p:sp>
        <p:sp>
          <p:nvSpPr>
            <p:cNvPr id="31" name="Freeform: Shape 30">
              <a:extLst>
                <a:ext uri="{FF2B5EF4-FFF2-40B4-BE49-F238E27FC236}">
                  <a16:creationId xmlns:a16="http://schemas.microsoft.com/office/drawing/2014/main" id="{F3A4F933-C81A-4036-2572-0B980FE2697B}"/>
                </a:ext>
              </a:extLst>
            </p:cNvPr>
            <p:cNvSpPr/>
            <p:nvPr/>
          </p:nvSpPr>
          <p:spPr>
            <a:xfrm>
              <a:off x="2030509" y="1966475"/>
              <a:ext cx="781503" cy="359399"/>
            </a:xfrm>
            <a:custGeom>
              <a:avLst/>
              <a:gdLst>
                <a:gd name="connsiteX0" fmla="*/ 423931 w 781503"/>
                <a:gd name="connsiteY0" fmla="*/ 359236 h 359399"/>
                <a:gd name="connsiteX1" fmla="*/ 421768 w 781503"/>
                <a:gd name="connsiteY1" fmla="*/ 358172 h 359399"/>
                <a:gd name="connsiteX2" fmla="*/ 3962 w 781503"/>
                <a:gd name="connsiteY2" fmla="*/ 358343 h 359399"/>
                <a:gd name="connsiteX3" fmla="*/ -192 w 781503"/>
                <a:gd name="connsiteY3" fmla="*/ 348055 h 359399"/>
                <a:gd name="connsiteX4" fmla="*/ 424514 w 781503"/>
                <a:gd name="connsiteY4" fmla="*/ 347162 h 359399"/>
                <a:gd name="connsiteX5" fmla="*/ 770685 w 781503"/>
                <a:gd name="connsiteY5" fmla="*/ -163 h 359399"/>
                <a:gd name="connsiteX6" fmla="*/ 781311 w 781503"/>
                <a:gd name="connsiteY6" fmla="*/ 3032 h 359399"/>
                <a:gd name="connsiteX7" fmla="*/ 426183 w 781503"/>
                <a:gd name="connsiteY7" fmla="*/ 358388 h 359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1503" h="359399">
                  <a:moveTo>
                    <a:pt x="423931" y="359236"/>
                  </a:moveTo>
                  <a:lnTo>
                    <a:pt x="421768" y="358172"/>
                  </a:lnTo>
                  <a:cubicBezTo>
                    <a:pt x="295437" y="295716"/>
                    <a:pt x="158767" y="295771"/>
                    <a:pt x="3962" y="358343"/>
                  </a:cubicBezTo>
                  <a:lnTo>
                    <a:pt x="-192" y="348055"/>
                  </a:lnTo>
                  <a:cubicBezTo>
                    <a:pt x="156826" y="284596"/>
                    <a:pt x="295786" y="284296"/>
                    <a:pt x="424514" y="347162"/>
                  </a:cubicBezTo>
                  <a:cubicBezTo>
                    <a:pt x="605669" y="278223"/>
                    <a:pt x="722128" y="161381"/>
                    <a:pt x="770685" y="-163"/>
                  </a:cubicBezTo>
                  <a:lnTo>
                    <a:pt x="781311" y="3032"/>
                  </a:lnTo>
                  <a:cubicBezTo>
                    <a:pt x="731501" y="168719"/>
                    <a:pt x="612019" y="288278"/>
                    <a:pt x="426183" y="358388"/>
                  </a:cubicBezTo>
                  <a:close/>
                </a:path>
              </a:pathLst>
            </a:custGeom>
            <a:solidFill>
              <a:srgbClr val="F2F2F2"/>
            </a:solidFill>
            <a:ln w="5545" cap="flat">
              <a:noFill/>
              <a:prstDash val="solid"/>
              <a:miter/>
            </a:ln>
          </p:spPr>
          <p:txBody>
            <a:bodyPr rtlCol="0" anchor="ctr"/>
            <a:lstStyle/>
            <a:p>
              <a:endParaRPr lang="sl-SI"/>
            </a:p>
          </p:txBody>
        </p:sp>
        <p:sp>
          <p:nvSpPr>
            <p:cNvPr id="32" name="Freeform: Shape 31">
              <a:extLst>
                <a:ext uri="{FF2B5EF4-FFF2-40B4-BE49-F238E27FC236}">
                  <a16:creationId xmlns:a16="http://schemas.microsoft.com/office/drawing/2014/main" id="{884DD253-A705-2B13-CF41-EAAE4C6A57D3}"/>
                </a:ext>
              </a:extLst>
            </p:cNvPr>
            <p:cNvSpPr/>
            <p:nvPr/>
          </p:nvSpPr>
          <p:spPr>
            <a:xfrm>
              <a:off x="2557541" y="1967091"/>
              <a:ext cx="781503" cy="358783"/>
            </a:xfrm>
            <a:custGeom>
              <a:avLst/>
              <a:gdLst>
                <a:gd name="connsiteX0" fmla="*/ 423903 w 781503"/>
                <a:gd name="connsiteY0" fmla="*/ 358621 h 358783"/>
                <a:gd name="connsiteX1" fmla="*/ 421729 w 781503"/>
                <a:gd name="connsiteY1" fmla="*/ 357606 h 358783"/>
                <a:gd name="connsiteX2" fmla="*/ 3674 w 781503"/>
                <a:gd name="connsiteY2" fmla="*/ 357783 h 358783"/>
                <a:gd name="connsiteX3" fmla="*/ -192 w 781503"/>
                <a:gd name="connsiteY3" fmla="*/ 347384 h 358783"/>
                <a:gd name="connsiteX4" fmla="*/ 424258 w 781503"/>
                <a:gd name="connsiteY4" fmla="*/ 346547 h 358783"/>
                <a:gd name="connsiteX5" fmla="*/ 770391 w 781503"/>
                <a:gd name="connsiteY5" fmla="*/ -163 h 358783"/>
                <a:gd name="connsiteX6" fmla="*/ 781311 w 781503"/>
                <a:gd name="connsiteY6" fmla="*/ 1800 h 358783"/>
                <a:gd name="connsiteX7" fmla="*/ 426133 w 781503"/>
                <a:gd name="connsiteY7" fmla="*/ 357739 h 358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1503" h="358783">
                  <a:moveTo>
                    <a:pt x="423903" y="358621"/>
                  </a:moveTo>
                  <a:lnTo>
                    <a:pt x="421729" y="357606"/>
                  </a:lnTo>
                  <a:cubicBezTo>
                    <a:pt x="297567" y="299354"/>
                    <a:pt x="160820" y="299409"/>
                    <a:pt x="3674" y="357783"/>
                  </a:cubicBezTo>
                  <a:lnTo>
                    <a:pt x="-192" y="347384"/>
                  </a:lnTo>
                  <a:cubicBezTo>
                    <a:pt x="158956" y="288262"/>
                    <a:pt x="297833" y="287979"/>
                    <a:pt x="424258" y="346547"/>
                  </a:cubicBezTo>
                  <a:cubicBezTo>
                    <a:pt x="627088" y="265500"/>
                    <a:pt x="743536" y="148864"/>
                    <a:pt x="770391" y="-163"/>
                  </a:cubicBezTo>
                  <a:lnTo>
                    <a:pt x="781311" y="1800"/>
                  </a:lnTo>
                  <a:cubicBezTo>
                    <a:pt x="753625" y="155397"/>
                    <a:pt x="634127" y="275150"/>
                    <a:pt x="426133" y="357739"/>
                  </a:cubicBezTo>
                  <a:close/>
                </a:path>
              </a:pathLst>
            </a:custGeom>
            <a:solidFill>
              <a:srgbClr val="F2F2F2"/>
            </a:solidFill>
            <a:ln w="5545" cap="flat">
              <a:noFill/>
              <a:prstDash val="solid"/>
              <a:miter/>
            </a:ln>
          </p:spPr>
          <p:txBody>
            <a:bodyPr rtlCol="0" anchor="ctr"/>
            <a:lstStyle/>
            <a:p>
              <a:endParaRPr lang="sl-SI"/>
            </a:p>
          </p:txBody>
        </p:sp>
        <p:sp>
          <p:nvSpPr>
            <p:cNvPr id="33" name="Freeform: Shape 32">
              <a:extLst>
                <a:ext uri="{FF2B5EF4-FFF2-40B4-BE49-F238E27FC236}">
                  <a16:creationId xmlns:a16="http://schemas.microsoft.com/office/drawing/2014/main" id="{E9EB66CA-662E-1762-F0C6-AA3EEAA058E2}"/>
                </a:ext>
              </a:extLst>
            </p:cNvPr>
            <p:cNvSpPr/>
            <p:nvPr/>
          </p:nvSpPr>
          <p:spPr>
            <a:xfrm>
              <a:off x="2974138" y="1961861"/>
              <a:ext cx="780921" cy="358117"/>
            </a:xfrm>
            <a:custGeom>
              <a:avLst/>
              <a:gdLst>
                <a:gd name="connsiteX0" fmla="*/ 422633 w 780921"/>
                <a:gd name="connsiteY0" fmla="*/ 357955 h 358117"/>
                <a:gd name="connsiteX1" fmla="*/ 421263 w 780921"/>
                <a:gd name="connsiteY1" fmla="*/ 357362 h 358117"/>
                <a:gd name="connsiteX2" fmla="*/ 2409 w 780921"/>
                <a:gd name="connsiteY2" fmla="*/ 357661 h 358117"/>
                <a:gd name="connsiteX3" fmla="*/ -192 w 780921"/>
                <a:gd name="connsiteY3" fmla="*/ 346874 h 358117"/>
                <a:gd name="connsiteX4" fmla="*/ 424264 w 780921"/>
                <a:gd name="connsiteY4" fmla="*/ 346586 h 358117"/>
                <a:gd name="connsiteX5" fmla="*/ 769714 w 780921"/>
                <a:gd name="connsiteY5" fmla="*/ -163 h 358117"/>
                <a:gd name="connsiteX6" fmla="*/ 780729 w 780921"/>
                <a:gd name="connsiteY6" fmla="*/ 1168 h 358117"/>
                <a:gd name="connsiteX7" fmla="*/ 424114 w 780921"/>
                <a:gd name="connsiteY7" fmla="*/ 357772 h 358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0921" h="358117">
                  <a:moveTo>
                    <a:pt x="422633" y="357955"/>
                  </a:moveTo>
                  <a:lnTo>
                    <a:pt x="421263" y="357362"/>
                  </a:lnTo>
                  <a:cubicBezTo>
                    <a:pt x="318958" y="313381"/>
                    <a:pt x="185855" y="313475"/>
                    <a:pt x="2409" y="357661"/>
                  </a:cubicBezTo>
                  <a:lnTo>
                    <a:pt x="-192" y="346874"/>
                  </a:lnTo>
                  <a:cubicBezTo>
                    <a:pt x="184890" y="302299"/>
                    <a:pt x="319823" y="302194"/>
                    <a:pt x="424264" y="346586"/>
                  </a:cubicBezTo>
                  <a:cubicBezTo>
                    <a:pt x="631575" y="321234"/>
                    <a:pt x="744590" y="207797"/>
                    <a:pt x="769714" y="-163"/>
                  </a:cubicBezTo>
                  <a:lnTo>
                    <a:pt x="780729" y="1168"/>
                  </a:lnTo>
                  <a:cubicBezTo>
                    <a:pt x="754839" y="215440"/>
                    <a:pt x="638192" y="332088"/>
                    <a:pt x="424114" y="357772"/>
                  </a:cubicBezTo>
                  <a:close/>
                </a:path>
              </a:pathLst>
            </a:custGeom>
            <a:solidFill>
              <a:srgbClr val="F2F2F2"/>
            </a:solidFill>
            <a:ln w="5545" cap="flat">
              <a:noFill/>
              <a:prstDash val="solid"/>
              <a:miter/>
            </a:ln>
          </p:spPr>
          <p:txBody>
            <a:bodyPr rtlCol="0" anchor="ctr"/>
            <a:lstStyle/>
            <a:p>
              <a:endParaRPr lang="sl-SI"/>
            </a:p>
          </p:txBody>
        </p:sp>
        <p:sp>
          <p:nvSpPr>
            <p:cNvPr id="34" name="Freeform: Shape 33">
              <a:extLst>
                <a:ext uri="{FF2B5EF4-FFF2-40B4-BE49-F238E27FC236}">
                  <a16:creationId xmlns:a16="http://schemas.microsoft.com/office/drawing/2014/main" id="{FF82C9E2-F6CE-BF8E-8706-A28C59F21324}"/>
                </a:ext>
              </a:extLst>
            </p:cNvPr>
            <p:cNvSpPr/>
            <p:nvPr/>
          </p:nvSpPr>
          <p:spPr>
            <a:xfrm>
              <a:off x="2809056" y="1903875"/>
              <a:ext cx="88739" cy="88739"/>
            </a:xfrm>
            <a:custGeom>
              <a:avLst/>
              <a:gdLst>
                <a:gd name="connsiteX0" fmla="*/ 88739 w 88739"/>
                <a:gd name="connsiteY0" fmla="*/ 44370 h 88739"/>
                <a:gd name="connsiteX1" fmla="*/ 44370 w 88739"/>
                <a:gd name="connsiteY1" fmla="*/ 88739 h 88739"/>
                <a:gd name="connsiteX2" fmla="*/ 0 w 88739"/>
                <a:gd name="connsiteY2" fmla="*/ 44370 h 88739"/>
                <a:gd name="connsiteX3" fmla="*/ 44370 w 88739"/>
                <a:gd name="connsiteY3" fmla="*/ 0 h 88739"/>
                <a:gd name="connsiteX4" fmla="*/ 88739 w 88739"/>
                <a:gd name="connsiteY4" fmla="*/ 44370 h 88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39" h="88739">
                  <a:moveTo>
                    <a:pt x="88739" y="44370"/>
                  </a:moveTo>
                  <a:cubicBezTo>
                    <a:pt x="88739" y="68874"/>
                    <a:pt x="68874" y="88739"/>
                    <a:pt x="44370" y="88739"/>
                  </a:cubicBezTo>
                  <a:cubicBezTo>
                    <a:pt x="19865" y="88739"/>
                    <a:pt x="0" y="68874"/>
                    <a:pt x="0" y="44370"/>
                  </a:cubicBezTo>
                  <a:cubicBezTo>
                    <a:pt x="0" y="19865"/>
                    <a:pt x="19865" y="0"/>
                    <a:pt x="44370" y="0"/>
                  </a:cubicBezTo>
                  <a:cubicBezTo>
                    <a:pt x="68874" y="0"/>
                    <a:pt x="88739" y="19865"/>
                    <a:pt x="88739" y="44370"/>
                  </a:cubicBezTo>
                  <a:close/>
                </a:path>
              </a:pathLst>
            </a:custGeom>
            <a:solidFill>
              <a:schemeClr val="bg2"/>
            </a:solidFill>
            <a:ln w="5545" cap="flat">
              <a:noFill/>
              <a:prstDash val="solid"/>
              <a:miter/>
            </a:ln>
          </p:spPr>
          <p:txBody>
            <a:bodyPr rtlCol="0" anchor="ctr"/>
            <a:lstStyle/>
            <a:p>
              <a:endParaRPr lang="sl-SI"/>
            </a:p>
          </p:txBody>
        </p:sp>
        <p:sp>
          <p:nvSpPr>
            <p:cNvPr id="35" name="Freeform: Shape 34">
              <a:extLst>
                <a:ext uri="{FF2B5EF4-FFF2-40B4-BE49-F238E27FC236}">
                  <a16:creationId xmlns:a16="http://schemas.microsoft.com/office/drawing/2014/main" id="{944E84E6-BF52-5110-5C45-6C24D066B041}"/>
                </a:ext>
              </a:extLst>
            </p:cNvPr>
            <p:cNvSpPr/>
            <p:nvPr/>
          </p:nvSpPr>
          <p:spPr>
            <a:xfrm>
              <a:off x="3308213" y="1903875"/>
              <a:ext cx="88739" cy="88739"/>
            </a:xfrm>
            <a:custGeom>
              <a:avLst/>
              <a:gdLst>
                <a:gd name="connsiteX0" fmla="*/ 88739 w 88739"/>
                <a:gd name="connsiteY0" fmla="*/ 44370 h 88739"/>
                <a:gd name="connsiteX1" fmla="*/ 44370 w 88739"/>
                <a:gd name="connsiteY1" fmla="*/ 88739 h 88739"/>
                <a:gd name="connsiteX2" fmla="*/ 0 w 88739"/>
                <a:gd name="connsiteY2" fmla="*/ 44370 h 88739"/>
                <a:gd name="connsiteX3" fmla="*/ 44370 w 88739"/>
                <a:gd name="connsiteY3" fmla="*/ 0 h 88739"/>
                <a:gd name="connsiteX4" fmla="*/ 88739 w 88739"/>
                <a:gd name="connsiteY4" fmla="*/ 44370 h 88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39" h="88739">
                  <a:moveTo>
                    <a:pt x="88739" y="44370"/>
                  </a:moveTo>
                  <a:cubicBezTo>
                    <a:pt x="88739" y="68874"/>
                    <a:pt x="68874" y="88739"/>
                    <a:pt x="44370" y="88739"/>
                  </a:cubicBezTo>
                  <a:cubicBezTo>
                    <a:pt x="19865" y="88739"/>
                    <a:pt x="0" y="68874"/>
                    <a:pt x="0" y="44370"/>
                  </a:cubicBezTo>
                  <a:cubicBezTo>
                    <a:pt x="0" y="19865"/>
                    <a:pt x="19865" y="0"/>
                    <a:pt x="44370" y="0"/>
                  </a:cubicBezTo>
                  <a:cubicBezTo>
                    <a:pt x="68874" y="0"/>
                    <a:pt x="88739" y="19865"/>
                    <a:pt x="88739" y="44370"/>
                  </a:cubicBezTo>
                  <a:close/>
                </a:path>
              </a:pathLst>
            </a:custGeom>
            <a:solidFill>
              <a:schemeClr val="bg2"/>
            </a:solidFill>
            <a:ln w="5545" cap="flat">
              <a:noFill/>
              <a:prstDash val="solid"/>
              <a:miter/>
            </a:ln>
          </p:spPr>
          <p:txBody>
            <a:bodyPr rtlCol="0" anchor="ctr"/>
            <a:lstStyle/>
            <a:p>
              <a:endParaRPr lang="sl-SI"/>
            </a:p>
          </p:txBody>
        </p:sp>
        <p:sp>
          <p:nvSpPr>
            <p:cNvPr id="36" name="Freeform: Shape 35">
              <a:extLst>
                <a:ext uri="{FF2B5EF4-FFF2-40B4-BE49-F238E27FC236}">
                  <a16:creationId xmlns:a16="http://schemas.microsoft.com/office/drawing/2014/main" id="{792A7BBA-AFF0-690D-AAC9-6A44D1C65596}"/>
                </a:ext>
              </a:extLst>
            </p:cNvPr>
            <p:cNvSpPr/>
            <p:nvPr/>
          </p:nvSpPr>
          <p:spPr>
            <a:xfrm>
              <a:off x="3707540" y="1898329"/>
              <a:ext cx="88739" cy="88739"/>
            </a:xfrm>
            <a:custGeom>
              <a:avLst/>
              <a:gdLst>
                <a:gd name="connsiteX0" fmla="*/ 88739 w 88739"/>
                <a:gd name="connsiteY0" fmla="*/ 44370 h 88739"/>
                <a:gd name="connsiteX1" fmla="*/ 44370 w 88739"/>
                <a:gd name="connsiteY1" fmla="*/ 88739 h 88739"/>
                <a:gd name="connsiteX2" fmla="*/ 0 w 88739"/>
                <a:gd name="connsiteY2" fmla="*/ 44370 h 88739"/>
                <a:gd name="connsiteX3" fmla="*/ 44370 w 88739"/>
                <a:gd name="connsiteY3" fmla="*/ 0 h 88739"/>
                <a:gd name="connsiteX4" fmla="*/ 88739 w 88739"/>
                <a:gd name="connsiteY4" fmla="*/ 44370 h 88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39" h="88739">
                  <a:moveTo>
                    <a:pt x="88739" y="44370"/>
                  </a:moveTo>
                  <a:cubicBezTo>
                    <a:pt x="88739" y="68874"/>
                    <a:pt x="68874" y="88739"/>
                    <a:pt x="44370" y="88739"/>
                  </a:cubicBezTo>
                  <a:cubicBezTo>
                    <a:pt x="19865" y="88739"/>
                    <a:pt x="0" y="68874"/>
                    <a:pt x="0" y="44370"/>
                  </a:cubicBezTo>
                  <a:cubicBezTo>
                    <a:pt x="0" y="19865"/>
                    <a:pt x="19865" y="0"/>
                    <a:pt x="44370" y="0"/>
                  </a:cubicBezTo>
                  <a:cubicBezTo>
                    <a:pt x="68874" y="0"/>
                    <a:pt x="88739" y="19865"/>
                    <a:pt x="88739" y="44370"/>
                  </a:cubicBezTo>
                  <a:close/>
                </a:path>
              </a:pathLst>
            </a:custGeom>
            <a:solidFill>
              <a:schemeClr val="bg2"/>
            </a:solidFill>
            <a:ln w="5545" cap="flat">
              <a:noFill/>
              <a:prstDash val="solid"/>
              <a:miter/>
            </a:ln>
          </p:spPr>
          <p:txBody>
            <a:bodyPr rtlCol="0" anchor="ctr"/>
            <a:lstStyle/>
            <a:p>
              <a:endParaRPr lang="sl-SI"/>
            </a:p>
          </p:txBody>
        </p:sp>
        <p:sp>
          <p:nvSpPr>
            <p:cNvPr id="37" name="Freeform: Shape 36">
              <a:extLst>
                <a:ext uri="{FF2B5EF4-FFF2-40B4-BE49-F238E27FC236}">
                  <a16:creationId xmlns:a16="http://schemas.microsoft.com/office/drawing/2014/main" id="{28791055-9C8F-EED1-8625-203AA490FB26}"/>
                </a:ext>
              </a:extLst>
            </p:cNvPr>
            <p:cNvSpPr/>
            <p:nvPr/>
          </p:nvSpPr>
          <p:spPr>
            <a:xfrm>
              <a:off x="2003027" y="2111858"/>
              <a:ext cx="557681" cy="551990"/>
            </a:xfrm>
            <a:custGeom>
              <a:avLst/>
              <a:gdLst>
                <a:gd name="connsiteX0" fmla="*/ 511838 w 557681"/>
                <a:gd name="connsiteY0" fmla="*/ 551828 h 551990"/>
                <a:gd name="connsiteX1" fmla="*/ 45453 w 557681"/>
                <a:gd name="connsiteY1" fmla="*/ 551828 h 551990"/>
                <a:gd name="connsiteX2" fmla="*/ -192 w 557681"/>
                <a:gd name="connsiteY2" fmla="*/ 506183 h 551990"/>
                <a:gd name="connsiteX3" fmla="*/ -192 w 557681"/>
                <a:gd name="connsiteY3" fmla="*/ 45483 h 551990"/>
                <a:gd name="connsiteX4" fmla="*/ 45453 w 557681"/>
                <a:gd name="connsiteY4" fmla="*/ -163 h 551990"/>
                <a:gd name="connsiteX5" fmla="*/ 511838 w 557681"/>
                <a:gd name="connsiteY5" fmla="*/ -163 h 551990"/>
                <a:gd name="connsiteX6" fmla="*/ 557483 w 557681"/>
                <a:gd name="connsiteY6" fmla="*/ 45483 h 551990"/>
                <a:gd name="connsiteX7" fmla="*/ 557489 w 557681"/>
                <a:gd name="connsiteY7" fmla="*/ 506183 h 551990"/>
                <a:gd name="connsiteX8" fmla="*/ 511844 w 557681"/>
                <a:gd name="connsiteY8" fmla="*/ 551828 h 551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681" h="551990">
                  <a:moveTo>
                    <a:pt x="511838" y="551828"/>
                  </a:moveTo>
                  <a:lnTo>
                    <a:pt x="45453" y="551828"/>
                  </a:lnTo>
                  <a:cubicBezTo>
                    <a:pt x="20257" y="551800"/>
                    <a:pt x="-164" y="531379"/>
                    <a:pt x="-192" y="506183"/>
                  </a:cubicBezTo>
                  <a:lnTo>
                    <a:pt x="-192" y="45483"/>
                  </a:lnTo>
                  <a:cubicBezTo>
                    <a:pt x="-164" y="20286"/>
                    <a:pt x="20257" y="-135"/>
                    <a:pt x="45453" y="-163"/>
                  </a:cubicBezTo>
                  <a:lnTo>
                    <a:pt x="511838" y="-163"/>
                  </a:lnTo>
                  <a:cubicBezTo>
                    <a:pt x="537040" y="-135"/>
                    <a:pt x="557456" y="20286"/>
                    <a:pt x="557483" y="45483"/>
                  </a:cubicBezTo>
                  <a:lnTo>
                    <a:pt x="557489" y="506183"/>
                  </a:lnTo>
                  <a:cubicBezTo>
                    <a:pt x="557456" y="531379"/>
                    <a:pt x="537040" y="551800"/>
                    <a:pt x="511844" y="551828"/>
                  </a:cubicBezTo>
                  <a:close/>
                </a:path>
              </a:pathLst>
            </a:custGeom>
            <a:solidFill>
              <a:srgbClr val="E6E6E6"/>
            </a:solidFill>
            <a:ln w="5545" cap="flat">
              <a:noFill/>
              <a:prstDash val="solid"/>
              <a:miter/>
            </a:ln>
          </p:spPr>
          <p:txBody>
            <a:bodyPr rtlCol="0" anchor="ctr"/>
            <a:lstStyle/>
            <a:p>
              <a:endParaRPr lang="sl-SI"/>
            </a:p>
          </p:txBody>
        </p:sp>
        <p:sp>
          <p:nvSpPr>
            <p:cNvPr id="38" name="Freeform: Shape 37">
              <a:extLst>
                <a:ext uri="{FF2B5EF4-FFF2-40B4-BE49-F238E27FC236}">
                  <a16:creationId xmlns:a16="http://schemas.microsoft.com/office/drawing/2014/main" id="{94C14C13-A71E-C019-23A3-336FAF4C1D9D}"/>
                </a:ext>
              </a:extLst>
            </p:cNvPr>
            <p:cNvSpPr/>
            <p:nvPr/>
          </p:nvSpPr>
          <p:spPr>
            <a:xfrm>
              <a:off x="1925380" y="2073034"/>
              <a:ext cx="557681" cy="551990"/>
            </a:xfrm>
            <a:custGeom>
              <a:avLst/>
              <a:gdLst>
                <a:gd name="connsiteX0" fmla="*/ 511838 w 557681"/>
                <a:gd name="connsiteY0" fmla="*/ 551828 h 551990"/>
                <a:gd name="connsiteX1" fmla="*/ 45453 w 557681"/>
                <a:gd name="connsiteY1" fmla="*/ 551828 h 551990"/>
                <a:gd name="connsiteX2" fmla="*/ -192 w 557681"/>
                <a:gd name="connsiteY2" fmla="*/ 506183 h 551990"/>
                <a:gd name="connsiteX3" fmla="*/ -192 w 557681"/>
                <a:gd name="connsiteY3" fmla="*/ 45483 h 551990"/>
                <a:gd name="connsiteX4" fmla="*/ 45453 w 557681"/>
                <a:gd name="connsiteY4" fmla="*/ -163 h 551990"/>
                <a:gd name="connsiteX5" fmla="*/ 511838 w 557681"/>
                <a:gd name="connsiteY5" fmla="*/ -163 h 551990"/>
                <a:gd name="connsiteX6" fmla="*/ 557483 w 557681"/>
                <a:gd name="connsiteY6" fmla="*/ 45483 h 551990"/>
                <a:gd name="connsiteX7" fmla="*/ 557489 w 557681"/>
                <a:gd name="connsiteY7" fmla="*/ 506183 h 551990"/>
                <a:gd name="connsiteX8" fmla="*/ 511844 w 557681"/>
                <a:gd name="connsiteY8" fmla="*/ 551828 h 551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681" h="551990">
                  <a:moveTo>
                    <a:pt x="511838" y="551828"/>
                  </a:moveTo>
                  <a:lnTo>
                    <a:pt x="45453" y="551828"/>
                  </a:lnTo>
                  <a:cubicBezTo>
                    <a:pt x="20257" y="551800"/>
                    <a:pt x="-164" y="531379"/>
                    <a:pt x="-192" y="506183"/>
                  </a:cubicBezTo>
                  <a:lnTo>
                    <a:pt x="-192" y="45483"/>
                  </a:lnTo>
                  <a:cubicBezTo>
                    <a:pt x="-164" y="20286"/>
                    <a:pt x="20257" y="-135"/>
                    <a:pt x="45453" y="-163"/>
                  </a:cubicBezTo>
                  <a:lnTo>
                    <a:pt x="511838" y="-163"/>
                  </a:lnTo>
                  <a:cubicBezTo>
                    <a:pt x="537040" y="-135"/>
                    <a:pt x="557456" y="20286"/>
                    <a:pt x="557483" y="45483"/>
                  </a:cubicBezTo>
                  <a:lnTo>
                    <a:pt x="557489" y="506183"/>
                  </a:lnTo>
                  <a:cubicBezTo>
                    <a:pt x="557456" y="531379"/>
                    <a:pt x="537040" y="551800"/>
                    <a:pt x="511844" y="551828"/>
                  </a:cubicBezTo>
                  <a:close/>
                </a:path>
              </a:pathLst>
            </a:custGeom>
            <a:solidFill>
              <a:srgbClr val="E6E6E6"/>
            </a:solidFill>
            <a:ln w="5545" cap="flat">
              <a:noFill/>
              <a:prstDash val="solid"/>
              <a:miter/>
            </a:ln>
          </p:spPr>
          <p:txBody>
            <a:bodyPr rtlCol="0" anchor="ctr"/>
            <a:lstStyle/>
            <a:p>
              <a:endParaRPr lang="sl-SI"/>
            </a:p>
          </p:txBody>
        </p:sp>
        <p:sp>
          <p:nvSpPr>
            <p:cNvPr id="39" name="Freeform: Shape 38">
              <a:extLst>
                <a:ext uri="{FF2B5EF4-FFF2-40B4-BE49-F238E27FC236}">
                  <a16:creationId xmlns:a16="http://schemas.microsoft.com/office/drawing/2014/main" id="{FD51529F-D01F-8F62-9A60-596556B16670}"/>
                </a:ext>
              </a:extLst>
            </p:cNvPr>
            <p:cNvSpPr/>
            <p:nvPr/>
          </p:nvSpPr>
          <p:spPr>
            <a:xfrm>
              <a:off x="1938980" y="2086634"/>
              <a:ext cx="530477" cy="524786"/>
            </a:xfrm>
            <a:custGeom>
              <a:avLst/>
              <a:gdLst>
                <a:gd name="connsiteX0" fmla="*/ 118707 w 530477"/>
                <a:gd name="connsiteY0" fmla="*/ -163 h 524786"/>
                <a:gd name="connsiteX1" fmla="*/ -192 w 530477"/>
                <a:gd name="connsiteY1" fmla="*/ 118737 h 524786"/>
                <a:gd name="connsiteX2" fmla="*/ -192 w 530477"/>
                <a:gd name="connsiteY2" fmla="*/ 482806 h 524786"/>
                <a:gd name="connsiteX3" fmla="*/ 41626 w 530477"/>
                <a:gd name="connsiteY3" fmla="*/ 524624 h 524786"/>
                <a:gd name="connsiteX4" fmla="*/ 326812 w 530477"/>
                <a:gd name="connsiteY4" fmla="*/ 524624 h 524786"/>
                <a:gd name="connsiteX5" fmla="*/ 530285 w 530477"/>
                <a:gd name="connsiteY5" fmla="*/ 321151 h 524786"/>
                <a:gd name="connsiteX6" fmla="*/ 530285 w 530477"/>
                <a:gd name="connsiteY6" fmla="*/ 41656 h 524786"/>
                <a:gd name="connsiteX7" fmla="*/ 488466 w 530477"/>
                <a:gd name="connsiteY7" fmla="*/ -163 h 524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0477" h="524786">
                  <a:moveTo>
                    <a:pt x="118707" y="-163"/>
                  </a:moveTo>
                  <a:cubicBezTo>
                    <a:pt x="53040" y="-163"/>
                    <a:pt x="-192" y="53070"/>
                    <a:pt x="-192" y="118737"/>
                  </a:cubicBezTo>
                  <a:lnTo>
                    <a:pt x="-192" y="482806"/>
                  </a:lnTo>
                  <a:cubicBezTo>
                    <a:pt x="-192" y="505906"/>
                    <a:pt x="18532" y="524624"/>
                    <a:pt x="41626" y="524624"/>
                  </a:cubicBezTo>
                  <a:lnTo>
                    <a:pt x="326812" y="524624"/>
                  </a:lnTo>
                  <a:cubicBezTo>
                    <a:pt x="439189" y="524624"/>
                    <a:pt x="530285" y="433528"/>
                    <a:pt x="530285" y="321151"/>
                  </a:cubicBezTo>
                  <a:lnTo>
                    <a:pt x="530285" y="41656"/>
                  </a:lnTo>
                  <a:cubicBezTo>
                    <a:pt x="530285" y="18561"/>
                    <a:pt x="511561" y="-163"/>
                    <a:pt x="488466" y="-163"/>
                  </a:cubicBezTo>
                  <a:close/>
                </a:path>
              </a:pathLst>
            </a:custGeom>
            <a:solidFill>
              <a:srgbClr val="FFFFFF"/>
            </a:solidFill>
            <a:ln w="5545" cap="flat">
              <a:noFill/>
              <a:prstDash val="solid"/>
              <a:miter/>
            </a:ln>
          </p:spPr>
          <p:txBody>
            <a:bodyPr rtlCol="0" anchor="ctr"/>
            <a:lstStyle/>
            <a:p>
              <a:endParaRPr lang="sl-SI"/>
            </a:p>
          </p:txBody>
        </p:sp>
        <p:sp>
          <p:nvSpPr>
            <p:cNvPr id="40" name="Freeform: Shape 39">
              <a:extLst>
                <a:ext uri="{FF2B5EF4-FFF2-40B4-BE49-F238E27FC236}">
                  <a16:creationId xmlns:a16="http://schemas.microsoft.com/office/drawing/2014/main" id="{8501C2F9-89EC-B52B-5065-35512D8B1971}"/>
                </a:ext>
              </a:extLst>
            </p:cNvPr>
            <p:cNvSpPr/>
            <p:nvPr/>
          </p:nvSpPr>
          <p:spPr>
            <a:xfrm>
              <a:off x="2069654" y="2203159"/>
              <a:ext cx="268153" cy="17354"/>
            </a:xfrm>
            <a:custGeom>
              <a:avLst/>
              <a:gdLst>
                <a:gd name="connsiteX0" fmla="*/ 259287 w 268153"/>
                <a:gd name="connsiteY0" fmla="*/ 17191 h 17354"/>
                <a:gd name="connsiteX1" fmla="*/ 8482 w 268153"/>
                <a:gd name="connsiteY1" fmla="*/ 17191 h 17354"/>
                <a:gd name="connsiteX2" fmla="*/ -192 w 268153"/>
                <a:gd name="connsiteY2" fmla="*/ 8517 h 17354"/>
                <a:gd name="connsiteX3" fmla="*/ 8482 w 268153"/>
                <a:gd name="connsiteY3" fmla="*/ -163 h 17354"/>
                <a:gd name="connsiteX4" fmla="*/ 259287 w 268153"/>
                <a:gd name="connsiteY4" fmla="*/ -163 h 17354"/>
                <a:gd name="connsiteX5" fmla="*/ 267961 w 268153"/>
                <a:gd name="connsiteY5" fmla="*/ 8517 h 17354"/>
                <a:gd name="connsiteX6" fmla="*/ 259287 w 268153"/>
                <a:gd name="connsiteY6" fmla="*/ 17191 h 17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153" h="17354">
                  <a:moveTo>
                    <a:pt x="259287" y="17191"/>
                  </a:moveTo>
                  <a:lnTo>
                    <a:pt x="8482" y="17191"/>
                  </a:lnTo>
                  <a:cubicBezTo>
                    <a:pt x="3690" y="17191"/>
                    <a:pt x="-192" y="13309"/>
                    <a:pt x="-192" y="8517"/>
                  </a:cubicBezTo>
                  <a:cubicBezTo>
                    <a:pt x="-192" y="3725"/>
                    <a:pt x="3690" y="-163"/>
                    <a:pt x="8482" y="-163"/>
                  </a:cubicBezTo>
                  <a:lnTo>
                    <a:pt x="259287" y="-163"/>
                  </a:lnTo>
                  <a:cubicBezTo>
                    <a:pt x="264079" y="-163"/>
                    <a:pt x="267961" y="3725"/>
                    <a:pt x="267961" y="8517"/>
                  </a:cubicBezTo>
                  <a:cubicBezTo>
                    <a:pt x="267961" y="13309"/>
                    <a:pt x="264079" y="17191"/>
                    <a:pt x="259287" y="17191"/>
                  </a:cubicBezTo>
                  <a:close/>
                </a:path>
              </a:pathLst>
            </a:custGeom>
            <a:solidFill>
              <a:srgbClr val="E6E6E6"/>
            </a:solidFill>
            <a:ln w="5545" cap="flat">
              <a:noFill/>
              <a:prstDash val="solid"/>
              <a:miter/>
            </a:ln>
          </p:spPr>
          <p:txBody>
            <a:bodyPr rtlCol="0" anchor="ctr"/>
            <a:lstStyle/>
            <a:p>
              <a:endParaRPr lang="sl-SI"/>
            </a:p>
          </p:txBody>
        </p:sp>
        <p:sp>
          <p:nvSpPr>
            <p:cNvPr id="41" name="Freeform: Shape 40">
              <a:extLst>
                <a:ext uri="{FF2B5EF4-FFF2-40B4-BE49-F238E27FC236}">
                  <a16:creationId xmlns:a16="http://schemas.microsoft.com/office/drawing/2014/main" id="{F3C8AE60-2F7E-FF2A-680A-AB1EC712F159}"/>
                </a:ext>
              </a:extLst>
            </p:cNvPr>
            <p:cNvSpPr/>
            <p:nvPr/>
          </p:nvSpPr>
          <p:spPr>
            <a:xfrm>
              <a:off x="2069631" y="2388203"/>
              <a:ext cx="268153" cy="17354"/>
            </a:xfrm>
            <a:custGeom>
              <a:avLst/>
              <a:gdLst>
                <a:gd name="connsiteX0" fmla="*/ 259309 w 268153"/>
                <a:gd name="connsiteY0" fmla="*/ 17191 h 17354"/>
                <a:gd name="connsiteX1" fmla="*/ 8504 w 268153"/>
                <a:gd name="connsiteY1" fmla="*/ 17191 h 17354"/>
                <a:gd name="connsiteX2" fmla="*/ -192 w 268153"/>
                <a:gd name="connsiteY2" fmla="*/ 8534 h 17354"/>
                <a:gd name="connsiteX3" fmla="*/ 8460 w 268153"/>
                <a:gd name="connsiteY3" fmla="*/ -163 h 17354"/>
                <a:gd name="connsiteX4" fmla="*/ 8504 w 268153"/>
                <a:gd name="connsiteY4" fmla="*/ -163 h 17354"/>
                <a:gd name="connsiteX5" fmla="*/ 259309 w 268153"/>
                <a:gd name="connsiteY5" fmla="*/ -163 h 17354"/>
                <a:gd name="connsiteX6" fmla="*/ 267961 w 268153"/>
                <a:gd name="connsiteY6" fmla="*/ 8534 h 17354"/>
                <a:gd name="connsiteX7" fmla="*/ 259309 w 268153"/>
                <a:gd name="connsiteY7" fmla="*/ 17191 h 17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153" h="17354">
                  <a:moveTo>
                    <a:pt x="259309" y="17191"/>
                  </a:moveTo>
                  <a:lnTo>
                    <a:pt x="8504" y="17191"/>
                  </a:lnTo>
                  <a:cubicBezTo>
                    <a:pt x="3713" y="17202"/>
                    <a:pt x="-181" y="13326"/>
                    <a:pt x="-192" y="8534"/>
                  </a:cubicBezTo>
                  <a:cubicBezTo>
                    <a:pt x="-209" y="3742"/>
                    <a:pt x="3668" y="-152"/>
                    <a:pt x="8460" y="-163"/>
                  </a:cubicBezTo>
                  <a:cubicBezTo>
                    <a:pt x="8477" y="-163"/>
                    <a:pt x="8494" y="-163"/>
                    <a:pt x="8504" y="-163"/>
                  </a:cubicBezTo>
                  <a:lnTo>
                    <a:pt x="259309" y="-163"/>
                  </a:lnTo>
                  <a:cubicBezTo>
                    <a:pt x="264101" y="-152"/>
                    <a:pt x="267978" y="3742"/>
                    <a:pt x="267961" y="8534"/>
                  </a:cubicBezTo>
                  <a:cubicBezTo>
                    <a:pt x="267950" y="13309"/>
                    <a:pt x="264084" y="17180"/>
                    <a:pt x="259309" y="17191"/>
                  </a:cubicBezTo>
                  <a:close/>
                </a:path>
              </a:pathLst>
            </a:custGeom>
            <a:solidFill>
              <a:srgbClr val="E6E6E6"/>
            </a:solidFill>
            <a:ln w="5545" cap="flat">
              <a:noFill/>
              <a:prstDash val="solid"/>
              <a:miter/>
            </a:ln>
          </p:spPr>
          <p:txBody>
            <a:bodyPr rtlCol="0" anchor="ctr"/>
            <a:lstStyle/>
            <a:p>
              <a:endParaRPr lang="sl-SI"/>
            </a:p>
          </p:txBody>
        </p:sp>
        <p:sp>
          <p:nvSpPr>
            <p:cNvPr id="42" name="Freeform: Shape 41">
              <a:extLst>
                <a:ext uri="{FF2B5EF4-FFF2-40B4-BE49-F238E27FC236}">
                  <a16:creationId xmlns:a16="http://schemas.microsoft.com/office/drawing/2014/main" id="{C7CC9691-5ACB-3947-6B69-FF9DA3D63D2B}"/>
                </a:ext>
              </a:extLst>
            </p:cNvPr>
            <p:cNvSpPr/>
            <p:nvPr/>
          </p:nvSpPr>
          <p:spPr>
            <a:xfrm>
              <a:off x="1967803" y="2295742"/>
              <a:ext cx="471848" cy="17354"/>
            </a:xfrm>
            <a:custGeom>
              <a:avLst/>
              <a:gdLst>
                <a:gd name="connsiteX0" fmla="*/ 462982 w 471848"/>
                <a:gd name="connsiteY0" fmla="*/ 17191 h 17354"/>
                <a:gd name="connsiteX1" fmla="*/ 8488 w 471848"/>
                <a:gd name="connsiteY1" fmla="*/ 17191 h 17354"/>
                <a:gd name="connsiteX2" fmla="*/ -192 w 471848"/>
                <a:gd name="connsiteY2" fmla="*/ 8511 h 17354"/>
                <a:gd name="connsiteX3" fmla="*/ 8488 w 471848"/>
                <a:gd name="connsiteY3" fmla="*/ -163 h 17354"/>
                <a:gd name="connsiteX4" fmla="*/ 462982 w 471848"/>
                <a:gd name="connsiteY4" fmla="*/ -163 h 17354"/>
                <a:gd name="connsiteX5" fmla="*/ 471656 w 471848"/>
                <a:gd name="connsiteY5" fmla="*/ 8511 h 17354"/>
                <a:gd name="connsiteX6" fmla="*/ 462982 w 471848"/>
                <a:gd name="connsiteY6" fmla="*/ 17191 h 17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1848" h="17354">
                  <a:moveTo>
                    <a:pt x="462982" y="17191"/>
                  </a:moveTo>
                  <a:lnTo>
                    <a:pt x="8488" y="17191"/>
                  </a:lnTo>
                  <a:cubicBezTo>
                    <a:pt x="3696" y="17191"/>
                    <a:pt x="-192" y="13309"/>
                    <a:pt x="-192" y="8511"/>
                  </a:cubicBezTo>
                  <a:cubicBezTo>
                    <a:pt x="-192" y="3720"/>
                    <a:pt x="3696" y="-163"/>
                    <a:pt x="8488" y="-163"/>
                  </a:cubicBezTo>
                  <a:lnTo>
                    <a:pt x="462982" y="-163"/>
                  </a:lnTo>
                  <a:cubicBezTo>
                    <a:pt x="467774" y="-163"/>
                    <a:pt x="471656" y="3720"/>
                    <a:pt x="471656" y="8511"/>
                  </a:cubicBezTo>
                  <a:cubicBezTo>
                    <a:pt x="471656" y="13309"/>
                    <a:pt x="467774" y="17191"/>
                    <a:pt x="462982" y="17191"/>
                  </a:cubicBezTo>
                  <a:close/>
                </a:path>
              </a:pathLst>
            </a:custGeom>
            <a:solidFill>
              <a:srgbClr val="E6E6E6"/>
            </a:solidFill>
            <a:ln w="5545" cap="flat">
              <a:noFill/>
              <a:prstDash val="solid"/>
              <a:miter/>
            </a:ln>
          </p:spPr>
          <p:txBody>
            <a:bodyPr rtlCol="0" anchor="ctr"/>
            <a:lstStyle/>
            <a:p>
              <a:endParaRPr lang="sl-SI"/>
            </a:p>
          </p:txBody>
        </p:sp>
        <p:sp>
          <p:nvSpPr>
            <p:cNvPr id="43" name="Freeform: Shape 42">
              <a:extLst>
                <a:ext uri="{FF2B5EF4-FFF2-40B4-BE49-F238E27FC236}">
                  <a16:creationId xmlns:a16="http://schemas.microsoft.com/office/drawing/2014/main" id="{3CF6C9A6-7F31-9646-6ABD-97FA372246E2}"/>
                </a:ext>
              </a:extLst>
            </p:cNvPr>
            <p:cNvSpPr/>
            <p:nvPr/>
          </p:nvSpPr>
          <p:spPr>
            <a:xfrm>
              <a:off x="2262750" y="2463437"/>
              <a:ext cx="181543" cy="17359"/>
            </a:xfrm>
            <a:custGeom>
              <a:avLst/>
              <a:gdLst>
                <a:gd name="connsiteX0" fmla="*/ 172677 w 181543"/>
                <a:gd name="connsiteY0" fmla="*/ 17197 h 17359"/>
                <a:gd name="connsiteX1" fmla="*/ 8488 w 181543"/>
                <a:gd name="connsiteY1" fmla="*/ 17197 h 17359"/>
                <a:gd name="connsiteX2" fmla="*/ -192 w 181543"/>
                <a:gd name="connsiteY2" fmla="*/ 8517 h 17359"/>
                <a:gd name="connsiteX3" fmla="*/ 8488 w 181543"/>
                <a:gd name="connsiteY3" fmla="*/ -163 h 17359"/>
                <a:gd name="connsiteX4" fmla="*/ 172677 w 181543"/>
                <a:gd name="connsiteY4" fmla="*/ -163 h 17359"/>
                <a:gd name="connsiteX5" fmla="*/ 181352 w 181543"/>
                <a:gd name="connsiteY5" fmla="*/ 8517 h 17359"/>
                <a:gd name="connsiteX6" fmla="*/ 172677 w 181543"/>
                <a:gd name="connsiteY6" fmla="*/ 17191 h 17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543" h="17359">
                  <a:moveTo>
                    <a:pt x="172677" y="17197"/>
                  </a:moveTo>
                  <a:lnTo>
                    <a:pt x="8488" y="17197"/>
                  </a:lnTo>
                  <a:cubicBezTo>
                    <a:pt x="3696" y="17197"/>
                    <a:pt x="-192" y="13309"/>
                    <a:pt x="-192" y="8517"/>
                  </a:cubicBezTo>
                  <a:cubicBezTo>
                    <a:pt x="-192" y="3725"/>
                    <a:pt x="3696" y="-163"/>
                    <a:pt x="8488" y="-163"/>
                  </a:cubicBezTo>
                  <a:lnTo>
                    <a:pt x="172677" y="-163"/>
                  </a:lnTo>
                  <a:cubicBezTo>
                    <a:pt x="177469" y="-163"/>
                    <a:pt x="181352" y="3725"/>
                    <a:pt x="181352" y="8517"/>
                  </a:cubicBezTo>
                  <a:cubicBezTo>
                    <a:pt x="181352" y="13309"/>
                    <a:pt x="177469" y="17191"/>
                    <a:pt x="172677" y="17191"/>
                  </a:cubicBezTo>
                  <a:close/>
                </a:path>
              </a:pathLst>
            </a:custGeom>
            <a:solidFill>
              <a:srgbClr val="E6E6E6"/>
            </a:solidFill>
            <a:ln w="5545" cap="flat">
              <a:noFill/>
              <a:prstDash val="solid"/>
              <a:miter/>
            </a:ln>
          </p:spPr>
          <p:txBody>
            <a:bodyPr rtlCol="0" anchor="ctr"/>
            <a:lstStyle/>
            <a:p>
              <a:endParaRPr lang="sl-SI"/>
            </a:p>
          </p:txBody>
        </p:sp>
        <p:sp>
          <p:nvSpPr>
            <p:cNvPr id="44" name="Freeform: Shape 43">
              <a:extLst>
                <a:ext uri="{FF2B5EF4-FFF2-40B4-BE49-F238E27FC236}">
                  <a16:creationId xmlns:a16="http://schemas.microsoft.com/office/drawing/2014/main" id="{E5352DCD-2323-8EC8-D8DF-21DC80ABC3F4}"/>
                </a:ext>
              </a:extLst>
            </p:cNvPr>
            <p:cNvSpPr/>
            <p:nvPr/>
          </p:nvSpPr>
          <p:spPr>
            <a:xfrm>
              <a:off x="3361845" y="2003707"/>
              <a:ext cx="199069" cy="197039"/>
            </a:xfrm>
            <a:custGeom>
              <a:avLst/>
              <a:gdLst>
                <a:gd name="connsiteX0" fmla="*/ 182583 w 199069"/>
                <a:gd name="connsiteY0" fmla="*/ 196877 h 197039"/>
                <a:gd name="connsiteX1" fmla="*/ 16103 w 199069"/>
                <a:gd name="connsiteY1" fmla="*/ 196877 h 197039"/>
                <a:gd name="connsiteX2" fmla="*/ -192 w 199069"/>
                <a:gd name="connsiteY2" fmla="*/ 180582 h 197039"/>
                <a:gd name="connsiteX3" fmla="*/ -192 w 199069"/>
                <a:gd name="connsiteY3" fmla="*/ 16132 h 197039"/>
                <a:gd name="connsiteX4" fmla="*/ 16103 w 199069"/>
                <a:gd name="connsiteY4" fmla="*/ -163 h 197039"/>
                <a:gd name="connsiteX5" fmla="*/ 182583 w 199069"/>
                <a:gd name="connsiteY5" fmla="*/ -163 h 197039"/>
                <a:gd name="connsiteX6" fmla="*/ 198878 w 199069"/>
                <a:gd name="connsiteY6" fmla="*/ 16132 h 197039"/>
                <a:gd name="connsiteX7" fmla="*/ 198878 w 199069"/>
                <a:gd name="connsiteY7" fmla="*/ 180582 h 197039"/>
                <a:gd name="connsiteX8" fmla="*/ 182583 w 199069"/>
                <a:gd name="connsiteY8" fmla="*/ 196877 h 1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069" h="197039">
                  <a:moveTo>
                    <a:pt x="182583" y="196877"/>
                  </a:moveTo>
                  <a:lnTo>
                    <a:pt x="16103" y="196877"/>
                  </a:lnTo>
                  <a:cubicBezTo>
                    <a:pt x="7107" y="196866"/>
                    <a:pt x="-181" y="189578"/>
                    <a:pt x="-192" y="180582"/>
                  </a:cubicBezTo>
                  <a:lnTo>
                    <a:pt x="-192" y="16132"/>
                  </a:lnTo>
                  <a:cubicBezTo>
                    <a:pt x="-181" y="7136"/>
                    <a:pt x="7107" y="-152"/>
                    <a:pt x="16103" y="-163"/>
                  </a:cubicBezTo>
                  <a:lnTo>
                    <a:pt x="182583" y="-163"/>
                  </a:lnTo>
                  <a:cubicBezTo>
                    <a:pt x="191579" y="-152"/>
                    <a:pt x="198866" y="7136"/>
                    <a:pt x="198878" y="16132"/>
                  </a:cubicBezTo>
                  <a:lnTo>
                    <a:pt x="198878" y="180582"/>
                  </a:lnTo>
                  <a:cubicBezTo>
                    <a:pt x="198866" y="189578"/>
                    <a:pt x="191579" y="196866"/>
                    <a:pt x="182583" y="196877"/>
                  </a:cubicBezTo>
                  <a:close/>
                </a:path>
              </a:pathLst>
            </a:custGeom>
            <a:solidFill>
              <a:srgbClr val="F2F2F2"/>
            </a:solidFill>
            <a:ln w="5545" cap="flat">
              <a:noFill/>
              <a:prstDash val="solid"/>
              <a:miter/>
            </a:ln>
          </p:spPr>
          <p:txBody>
            <a:bodyPr rtlCol="0" anchor="ctr"/>
            <a:lstStyle/>
            <a:p>
              <a:endParaRPr lang="sl-SI"/>
            </a:p>
          </p:txBody>
        </p:sp>
        <p:sp>
          <p:nvSpPr>
            <p:cNvPr id="45" name="Freeform: Shape 44">
              <a:extLst>
                <a:ext uri="{FF2B5EF4-FFF2-40B4-BE49-F238E27FC236}">
                  <a16:creationId xmlns:a16="http://schemas.microsoft.com/office/drawing/2014/main" id="{89C8EF0A-8F90-CB22-2D99-F759EE3DC0DD}"/>
                </a:ext>
              </a:extLst>
            </p:cNvPr>
            <p:cNvSpPr/>
            <p:nvPr/>
          </p:nvSpPr>
          <p:spPr>
            <a:xfrm>
              <a:off x="3389560" y="2017567"/>
              <a:ext cx="199075" cy="197039"/>
            </a:xfrm>
            <a:custGeom>
              <a:avLst/>
              <a:gdLst>
                <a:gd name="connsiteX0" fmla="*/ 182588 w 199075"/>
                <a:gd name="connsiteY0" fmla="*/ 196877 h 197039"/>
                <a:gd name="connsiteX1" fmla="*/ 16103 w 199075"/>
                <a:gd name="connsiteY1" fmla="*/ 196877 h 197039"/>
                <a:gd name="connsiteX2" fmla="*/ -192 w 199075"/>
                <a:gd name="connsiteY2" fmla="*/ 180582 h 197039"/>
                <a:gd name="connsiteX3" fmla="*/ -192 w 199075"/>
                <a:gd name="connsiteY3" fmla="*/ 16126 h 197039"/>
                <a:gd name="connsiteX4" fmla="*/ 16103 w 199075"/>
                <a:gd name="connsiteY4" fmla="*/ -163 h 197039"/>
                <a:gd name="connsiteX5" fmla="*/ 182588 w 199075"/>
                <a:gd name="connsiteY5" fmla="*/ -163 h 197039"/>
                <a:gd name="connsiteX6" fmla="*/ 198883 w 199075"/>
                <a:gd name="connsiteY6" fmla="*/ 16126 h 197039"/>
                <a:gd name="connsiteX7" fmla="*/ 198883 w 199075"/>
                <a:gd name="connsiteY7" fmla="*/ 180582 h 197039"/>
                <a:gd name="connsiteX8" fmla="*/ 182588 w 199075"/>
                <a:gd name="connsiteY8" fmla="*/ 196877 h 1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075" h="197039">
                  <a:moveTo>
                    <a:pt x="182588" y="196877"/>
                  </a:moveTo>
                  <a:lnTo>
                    <a:pt x="16103" y="196877"/>
                  </a:lnTo>
                  <a:cubicBezTo>
                    <a:pt x="7107" y="196866"/>
                    <a:pt x="-181" y="189578"/>
                    <a:pt x="-192" y="180582"/>
                  </a:cubicBezTo>
                  <a:lnTo>
                    <a:pt x="-192" y="16126"/>
                  </a:lnTo>
                  <a:cubicBezTo>
                    <a:pt x="-181" y="7136"/>
                    <a:pt x="7107" y="-157"/>
                    <a:pt x="16103" y="-163"/>
                  </a:cubicBezTo>
                  <a:lnTo>
                    <a:pt x="182588" y="-163"/>
                  </a:lnTo>
                  <a:cubicBezTo>
                    <a:pt x="191579" y="-157"/>
                    <a:pt x="198872" y="7136"/>
                    <a:pt x="198883" y="16126"/>
                  </a:cubicBezTo>
                  <a:lnTo>
                    <a:pt x="198883" y="180582"/>
                  </a:lnTo>
                  <a:cubicBezTo>
                    <a:pt x="198872" y="189578"/>
                    <a:pt x="191579" y="196866"/>
                    <a:pt x="182588" y="196877"/>
                  </a:cubicBezTo>
                  <a:close/>
                </a:path>
              </a:pathLst>
            </a:custGeom>
            <a:solidFill>
              <a:srgbClr val="F2F2F2"/>
            </a:solidFill>
            <a:ln w="5545" cap="flat">
              <a:noFill/>
              <a:prstDash val="solid"/>
              <a:miter/>
            </a:ln>
          </p:spPr>
          <p:txBody>
            <a:bodyPr rtlCol="0" anchor="ctr"/>
            <a:lstStyle/>
            <a:p>
              <a:endParaRPr lang="sl-SI"/>
            </a:p>
          </p:txBody>
        </p:sp>
        <p:sp>
          <p:nvSpPr>
            <p:cNvPr id="46" name="Freeform: Shape 45">
              <a:extLst>
                <a:ext uri="{FF2B5EF4-FFF2-40B4-BE49-F238E27FC236}">
                  <a16:creationId xmlns:a16="http://schemas.microsoft.com/office/drawing/2014/main" id="{A66E32C9-CE5D-442B-0B70-AF0F5273960F}"/>
                </a:ext>
              </a:extLst>
            </p:cNvPr>
            <p:cNvSpPr/>
            <p:nvPr/>
          </p:nvSpPr>
          <p:spPr>
            <a:xfrm>
              <a:off x="3366698" y="2008560"/>
              <a:ext cx="189363" cy="187333"/>
            </a:xfrm>
            <a:custGeom>
              <a:avLst/>
              <a:gdLst>
                <a:gd name="connsiteX0" fmla="*/ 14738 w 189363"/>
                <a:gd name="connsiteY0" fmla="*/ -163 h 187333"/>
                <a:gd name="connsiteX1" fmla="*/ -192 w 189363"/>
                <a:gd name="connsiteY1" fmla="*/ 14768 h 187333"/>
                <a:gd name="connsiteX2" fmla="*/ -192 w 189363"/>
                <a:gd name="connsiteY2" fmla="*/ 172241 h 187333"/>
                <a:gd name="connsiteX3" fmla="*/ 14738 w 189363"/>
                <a:gd name="connsiteY3" fmla="*/ 187171 h 187333"/>
                <a:gd name="connsiteX4" fmla="*/ 116539 w 189363"/>
                <a:gd name="connsiteY4" fmla="*/ 187171 h 187333"/>
                <a:gd name="connsiteX5" fmla="*/ 189172 w 189363"/>
                <a:gd name="connsiteY5" fmla="*/ 114538 h 187333"/>
                <a:gd name="connsiteX6" fmla="*/ 189172 w 189363"/>
                <a:gd name="connsiteY6" fmla="*/ 14768 h 187333"/>
                <a:gd name="connsiteX7" fmla="*/ 174241 w 189363"/>
                <a:gd name="connsiteY7" fmla="*/ -163 h 187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363" h="187333">
                  <a:moveTo>
                    <a:pt x="14738" y="-163"/>
                  </a:moveTo>
                  <a:cubicBezTo>
                    <a:pt x="6491" y="-163"/>
                    <a:pt x="-192" y="6520"/>
                    <a:pt x="-192" y="14768"/>
                  </a:cubicBezTo>
                  <a:lnTo>
                    <a:pt x="-192" y="172241"/>
                  </a:lnTo>
                  <a:cubicBezTo>
                    <a:pt x="-192" y="180488"/>
                    <a:pt x="6491" y="187171"/>
                    <a:pt x="14738" y="187171"/>
                  </a:cubicBezTo>
                  <a:lnTo>
                    <a:pt x="116539" y="187171"/>
                  </a:lnTo>
                  <a:cubicBezTo>
                    <a:pt x="156649" y="187171"/>
                    <a:pt x="189172" y="154648"/>
                    <a:pt x="189172" y="114538"/>
                  </a:cubicBezTo>
                  <a:lnTo>
                    <a:pt x="189172" y="14768"/>
                  </a:lnTo>
                  <a:cubicBezTo>
                    <a:pt x="189172" y="6520"/>
                    <a:pt x="182488" y="-163"/>
                    <a:pt x="174241" y="-163"/>
                  </a:cubicBezTo>
                  <a:close/>
                </a:path>
              </a:pathLst>
            </a:custGeom>
            <a:solidFill>
              <a:srgbClr val="FFFFFF"/>
            </a:solidFill>
            <a:ln w="5545" cap="flat">
              <a:noFill/>
              <a:prstDash val="solid"/>
              <a:miter/>
            </a:ln>
          </p:spPr>
          <p:txBody>
            <a:bodyPr rtlCol="0" anchor="ctr"/>
            <a:lstStyle/>
            <a:p>
              <a:endParaRPr lang="sl-SI"/>
            </a:p>
          </p:txBody>
        </p:sp>
        <p:sp>
          <p:nvSpPr>
            <p:cNvPr id="47" name="Freeform: Shape 46">
              <a:extLst>
                <a:ext uri="{FF2B5EF4-FFF2-40B4-BE49-F238E27FC236}">
                  <a16:creationId xmlns:a16="http://schemas.microsoft.com/office/drawing/2014/main" id="{5FA2CAF1-753E-7D8E-9045-8F67CF9433AD}"/>
                </a:ext>
              </a:extLst>
            </p:cNvPr>
            <p:cNvSpPr/>
            <p:nvPr/>
          </p:nvSpPr>
          <p:spPr>
            <a:xfrm>
              <a:off x="3413342" y="2050156"/>
              <a:ext cx="95721" cy="6195"/>
            </a:xfrm>
            <a:custGeom>
              <a:avLst/>
              <a:gdLst>
                <a:gd name="connsiteX0" fmla="*/ 92435 w 95721"/>
                <a:gd name="connsiteY0" fmla="*/ 6032 h 6195"/>
                <a:gd name="connsiteX1" fmla="*/ 2908 w 95721"/>
                <a:gd name="connsiteY1" fmla="*/ 6032 h 6195"/>
                <a:gd name="connsiteX2" fmla="*/ -192 w 95721"/>
                <a:gd name="connsiteY2" fmla="*/ 2938 h 6195"/>
                <a:gd name="connsiteX3" fmla="*/ 2908 w 95721"/>
                <a:gd name="connsiteY3" fmla="*/ -163 h 6195"/>
                <a:gd name="connsiteX4" fmla="*/ 92435 w 95721"/>
                <a:gd name="connsiteY4" fmla="*/ -163 h 6195"/>
                <a:gd name="connsiteX5" fmla="*/ 95530 w 95721"/>
                <a:gd name="connsiteY5" fmla="*/ 2938 h 6195"/>
                <a:gd name="connsiteX6" fmla="*/ 92435 w 9572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21" h="6195">
                  <a:moveTo>
                    <a:pt x="92435" y="6032"/>
                  </a:moveTo>
                  <a:lnTo>
                    <a:pt x="2908" y="6032"/>
                  </a:lnTo>
                  <a:cubicBezTo>
                    <a:pt x="1194" y="6032"/>
                    <a:pt x="-192" y="4646"/>
                    <a:pt x="-192" y="2938"/>
                  </a:cubicBezTo>
                  <a:cubicBezTo>
                    <a:pt x="-192" y="1224"/>
                    <a:pt x="1194" y="-163"/>
                    <a:pt x="2908" y="-163"/>
                  </a:cubicBezTo>
                  <a:lnTo>
                    <a:pt x="92435" y="-163"/>
                  </a:lnTo>
                  <a:cubicBezTo>
                    <a:pt x="94143" y="-163"/>
                    <a:pt x="95530" y="1224"/>
                    <a:pt x="95530" y="2938"/>
                  </a:cubicBezTo>
                  <a:cubicBezTo>
                    <a:pt x="95530" y="4646"/>
                    <a:pt x="94143" y="6032"/>
                    <a:pt x="92435" y="6032"/>
                  </a:cubicBezTo>
                  <a:close/>
                </a:path>
              </a:pathLst>
            </a:custGeom>
            <a:solidFill>
              <a:srgbClr val="F2F2F2"/>
            </a:solidFill>
            <a:ln w="5545" cap="flat">
              <a:noFill/>
              <a:prstDash val="solid"/>
              <a:miter/>
            </a:ln>
          </p:spPr>
          <p:txBody>
            <a:bodyPr rtlCol="0" anchor="ctr"/>
            <a:lstStyle/>
            <a:p>
              <a:endParaRPr lang="sl-SI"/>
            </a:p>
          </p:txBody>
        </p:sp>
        <p:sp>
          <p:nvSpPr>
            <p:cNvPr id="48" name="Freeform: Shape 47">
              <a:extLst>
                <a:ext uri="{FF2B5EF4-FFF2-40B4-BE49-F238E27FC236}">
                  <a16:creationId xmlns:a16="http://schemas.microsoft.com/office/drawing/2014/main" id="{5F5856F8-5953-27AE-B310-8CE1127FD1FF}"/>
                </a:ext>
              </a:extLst>
            </p:cNvPr>
            <p:cNvSpPr/>
            <p:nvPr/>
          </p:nvSpPr>
          <p:spPr>
            <a:xfrm>
              <a:off x="3413342" y="2116212"/>
              <a:ext cx="95721" cy="6195"/>
            </a:xfrm>
            <a:custGeom>
              <a:avLst/>
              <a:gdLst>
                <a:gd name="connsiteX0" fmla="*/ 92435 w 95721"/>
                <a:gd name="connsiteY0" fmla="*/ 6032 h 6195"/>
                <a:gd name="connsiteX1" fmla="*/ 2908 w 95721"/>
                <a:gd name="connsiteY1" fmla="*/ 6032 h 6195"/>
                <a:gd name="connsiteX2" fmla="*/ -192 w 95721"/>
                <a:gd name="connsiteY2" fmla="*/ 2932 h 6195"/>
                <a:gd name="connsiteX3" fmla="*/ 2908 w 95721"/>
                <a:gd name="connsiteY3" fmla="*/ -163 h 6195"/>
                <a:gd name="connsiteX4" fmla="*/ 92435 w 95721"/>
                <a:gd name="connsiteY4" fmla="*/ -163 h 6195"/>
                <a:gd name="connsiteX5" fmla="*/ 95530 w 95721"/>
                <a:gd name="connsiteY5" fmla="*/ 2932 h 6195"/>
                <a:gd name="connsiteX6" fmla="*/ 92435 w 9572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21" h="6195">
                  <a:moveTo>
                    <a:pt x="92435" y="6032"/>
                  </a:moveTo>
                  <a:lnTo>
                    <a:pt x="2908" y="6032"/>
                  </a:lnTo>
                  <a:cubicBezTo>
                    <a:pt x="1194" y="6032"/>
                    <a:pt x="-192" y="4646"/>
                    <a:pt x="-192" y="2932"/>
                  </a:cubicBezTo>
                  <a:cubicBezTo>
                    <a:pt x="-192" y="1224"/>
                    <a:pt x="1194" y="-163"/>
                    <a:pt x="2908" y="-163"/>
                  </a:cubicBezTo>
                  <a:lnTo>
                    <a:pt x="92435" y="-163"/>
                  </a:lnTo>
                  <a:cubicBezTo>
                    <a:pt x="94143" y="-163"/>
                    <a:pt x="95530" y="1224"/>
                    <a:pt x="95530" y="2932"/>
                  </a:cubicBezTo>
                  <a:cubicBezTo>
                    <a:pt x="95530" y="4646"/>
                    <a:pt x="94143" y="6032"/>
                    <a:pt x="92435" y="6032"/>
                  </a:cubicBezTo>
                  <a:close/>
                </a:path>
              </a:pathLst>
            </a:custGeom>
            <a:solidFill>
              <a:srgbClr val="F2F2F2"/>
            </a:solidFill>
            <a:ln w="5545" cap="flat">
              <a:noFill/>
              <a:prstDash val="solid"/>
              <a:miter/>
            </a:ln>
          </p:spPr>
          <p:txBody>
            <a:bodyPr rtlCol="0" anchor="ctr"/>
            <a:lstStyle/>
            <a:p>
              <a:endParaRPr lang="sl-SI"/>
            </a:p>
          </p:txBody>
        </p:sp>
        <p:sp>
          <p:nvSpPr>
            <p:cNvPr id="49" name="Freeform: Shape 48">
              <a:extLst>
                <a:ext uri="{FF2B5EF4-FFF2-40B4-BE49-F238E27FC236}">
                  <a16:creationId xmlns:a16="http://schemas.microsoft.com/office/drawing/2014/main" id="{342A19BF-6AA7-B9B8-6C99-2CFDBDED9216}"/>
                </a:ext>
              </a:extLst>
            </p:cNvPr>
            <p:cNvSpPr/>
            <p:nvPr/>
          </p:nvSpPr>
          <p:spPr>
            <a:xfrm>
              <a:off x="3376986" y="2083206"/>
              <a:ext cx="168432" cy="6195"/>
            </a:xfrm>
            <a:custGeom>
              <a:avLst/>
              <a:gdLst>
                <a:gd name="connsiteX0" fmla="*/ 165145 w 168432"/>
                <a:gd name="connsiteY0" fmla="*/ 6032 h 6195"/>
                <a:gd name="connsiteX1" fmla="*/ 2908 w 168432"/>
                <a:gd name="connsiteY1" fmla="*/ 6032 h 6195"/>
                <a:gd name="connsiteX2" fmla="*/ -192 w 168432"/>
                <a:gd name="connsiteY2" fmla="*/ 2932 h 6195"/>
                <a:gd name="connsiteX3" fmla="*/ 2908 w 168432"/>
                <a:gd name="connsiteY3" fmla="*/ -163 h 6195"/>
                <a:gd name="connsiteX4" fmla="*/ 165145 w 168432"/>
                <a:gd name="connsiteY4" fmla="*/ -163 h 6195"/>
                <a:gd name="connsiteX5" fmla="*/ 168240 w 168432"/>
                <a:gd name="connsiteY5" fmla="*/ 2932 h 6195"/>
                <a:gd name="connsiteX6" fmla="*/ 165145 w 168432"/>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32" h="6195">
                  <a:moveTo>
                    <a:pt x="165145" y="6032"/>
                  </a:moveTo>
                  <a:lnTo>
                    <a:pt x="2908" y="6032"/>
                  </a:lnTo>
                  <a:cubicBezTo>
                    <a:pt x="1194" y="6032"/>
                    <a:pt x="-192" y="4646"/>
                    <a:pt x="-192" y="2932"/>
                  </a:cubicBezTo>
                  <a:cubicBezTo>
                    <a:pt x="-192" y="1224"/>
                    <a:pt x="1194" y="-163"/>
                    <a:pt x="2908" y="-163"/>
                  </a:cubicBezTo>
                  <a:lnTo>
                    <a:pt x="165145" y="-163"/>
                  </a:lnTo>
                  <a:cubicBezTo>
                    <a:pt x="166854" y="-163"/>
                    <a:pt x="168240" y="1224"/>
                    <a:pt x="168240" y="2932"/>
                  </a:cubicBezTo>
                  <a:cubicBezTo>
                    <a:pt x="168240" y="4646"/>
                    <a:pt x="166854" y="6032"/>
                    <a:pt x="165145" y="6032"/>
                  </a:cubicBezTo>
                  <a:close/>
                </a:path>
              </a:pathLst>
            </a:custGeom>
            <a:solidFill>
              <a:srgbClr val="F2F2F2"/>
            </a:solidFill>
            <a:ln w="5545" cap="flat">
              <a:noFill/>
              <a:prstDash val="solid"/>
              <a:miter/>
            </a:ln>
          </p:spPr>
          <p:txBody>
            <a:bodyPr rtlCol="0" anchor="ctr"/>
            <a:lstStyle/>
            <a:p>
              <a:endParaRPr lang="sl-SI"/>
            </a:p>
          </p:txBody>
        </p:sp>
        <p:sp>
          <p:nvSpPr>
            <p:cNvPr id="50" name="Freeform: Shape 49">
              <a:extLst>
                <a:ext uri="{FF2B5EF4-FFF2-40B4-BE49-F238E27FC236}">
                  <a16:creationId xmlns:a16="http://schemas.microsoft.com/office/drawing/2014/main" id="{D5A1295E-74F3-2C9C-2CA5-0DB8AB1CA4E2}"/>
                </a:ext>
              </a:extLst>
            </p:cNvPr>
            <p:cNvSpPr/>
            <p:nvPr/>
          </p:nvSpPr>
          <p:spPr>
            <a:xfrm>
              <a:off x="3482275" y="2143066"/>
              <a:ext cx="64801" cy="6195"/>
            </a:xfrm>
            <a:custGeom>
              <a:avLst/>
              <a:gdLst>
                <a:gd name="connsiteX0" fmla="*/ 61515 w 64801"/>
                <a:gd name="connsiteY0" fmla="*/ 6032 h 6195"/>
                <a:gd name="connsiteX1" fmla="*/ 2903 w 64801"/>
                <a:gd name="connsiteY1" fmla="*/ 6032 h 6195"/>
                <a:gd name="connsiteX2" fmla="*/ -192 w 64801"/>
                <a:gd name="connsiteY2" fmla="*/ 2932 h 6195"/>
                <a:gd name="connsiteX3" fmla="*/ 2903 w 64801"/>
                <a:gd name="connsiteY3" fmla="*/ -163 h 6195"/>
                <a:gd name="connsiteX4" fmla="*/ 61515 w 64801"/>
                <a:gd name="connsiteY4" fmla="*/ -163 h 6195"/>
                <a:gd name="connsiteX5" fmla="*/ 64610 w 64801"/>
                <a:gd name="connsiteY5" fmla="*/ 2932 h 6195"/>
                <a:gd name="connsiteX6" fmla="*/ 61515 w 64801"/>
                <a:gd name="connsiteY6" fmla="*/ 6032 h 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801" h="6195">
                  <a:moveTo>
                    <a:pt x="61515" y="6032"/>
                  </a:moveTo>
                  <a:lnTo>
                    <a:pt x="2903" y="6032"/>
                  </a:lnTo>
                  <a:cubicBezTo>
                    <a:pt x="1194" y="6032"/>
                    <a:pt x="-192" y="4646"/>
                    <a:pt x="-192" y="2932"/>
                  </a:cubicBezTo>
                  <a:cubicBezTo>
                    <a:pt x="-192" y="1224"/>
                    <a:pt x="1194" y="-163"/>
                    <a:pt x="2903" y="-163"/>
                  </a:cubicBezTo>
                  <a:lnTo>
                    <a:pt x="61515" y="-163"/>
                  </a:lnTo>
                  <a:cubicBezTo>
                    <a:pt x="63223" y="-163"/>
                    <a:pt x="64610" y="1224"/>
                    <a:pt x="64610" y="2932"/>
                  </a:cubicBezTo>
                  <a:cubicBezTo>
                    <a:pt x="64610" y="4646"/>
                    <a:pt x="63223" y="6032"/>
                    <a:pt x="61515" y="6032"/>
                  </a:cubicBezTo>
                  <a:close/>
                </a:path>
              </a:pathLst>
            </a:custGeom>
            <a:solidFill>
              <a:srgbClr val="F2F2F2"/>
            </a:solidFill>
            <a:ln w="5545" cap="flat">
              <a:noFill/>
              <a:prstDash val="solid"/>
              <a:miter/>
            </a:ln>
          </p:spPr>
          <p:txBody>
            <a:bodyPr rtlCol="0" anchor="ctr"/>
            <a:lstStyle/>
            <a:p>
              <a:endParaRPr lang="sl-SI"/>
            </a:p>
          </p:txBody>
        </p:sp>
        <p:sp>
          <p:nvSpPr>
            <p:cNvPr id="51" name="Freeform: Shape 50">
              <a:extLst>
                <a:ext uri="{FF2B5EF4-FFF2-40B4-BE49-F238E27FC236}">
                  <a16:creationId xmlns:a16="http://schemas.microsoft.com/office/drawing/2014/main" id="{8439D547-740F-FD1A-768C-B22E63E956A3}"/>
                </a:ext>
              </a:extLst>
            </p:cNvPr>
            <p:cNvSpPr/>
            <p:nvPr/>
          </p:nvSpPr>
          <p:spPr>
            <a:xfrm>
              <a:off x="1335256" y="3968456"/>
              <a:ext cx="309542" cy="551921"/>
            </a:xfrm>
            <a:custGeom>
              <a:avLst/>
              <a:gdLst>
                <a:gd name="connsiteX0" fmla="*/ 300676 w 309542"/>
                <a:gd name="connsiteY0" fmla="*/ 462520 h 551921"/>
                <a:gd name="connsiteX1" fmla="*/ 287526 w 309542"/>
                <a:gd name="connsiteY1" fmla="*/ 450524 h 551921"/>
                <a:gd name="connsiteX2" fmla="*/ 291558 w 309542"/>
                <a:gd name="connsiteY2" fmla="*/ 440707 h 551921"/>
                <a:gd name="connsiteX3" fmla="*/ 292418 w 309542"/>
                <a:gd name="connsiteY3" fmla="*/ 437279 h 551921"/>
                <a:gd name="connsiteX4" fmla="*/ 292074 w 309542"/>
                <a:gd name="connsiteY4" fmla="*/ 436453 h 551921"/>
                <a:gd name="connsiteX5" fmla="*/ 247771 w 309542"/>
                <a:gd name="connsiteY5" fmla="*/ 418505 h 551921"/>
                <a:gd name="connsiteX6" fmla="*/ 229729 w 309542"/>
                <a:gd name="connsiteY6" fmla="*/ 436686 h 551921"/>
                <a:gd name="connsiteX7" fmla="*/ 203351 w 309542"/>
                <a:gd name="connsiteY7" fmla="*/ 511815 h 551921"/>
                <a:gd name="connsiteX8" fmla="*/ 205110 w 309542"/>
                <a:gd name="connsiteY8" fmla="*/ 546207 h 551921"/>
                <a:gd name="connsiteX9" fmla="*/ 168638 w 309542"/>
                <a:gd name="connsiteY9" fmla="*/ 379704 h 551921"/>
                <a:gd name="connsiteX10" fmla="*/ 171039 w 309542"/>
                <a:gd name="connsiteY10" fmla="*/ 336538 h 551921"/>
                <a:gd name="connsiteX11" fmla="*/ 176558 w 309542"/>
                <a:gd name="connsiteY11" fmla="*/ 301542 h 551921"/>
                <a:gd name="connsiteX12" fmla="*/ 256978 w 309542"/>
                <a:gd name="connsiteY12" fmla="*/ 129665 h 551921"/>
                <a:gd name="connsiteX13" fmla="*/ 301863 w 309542"/>
                <a:gd name="connsiteY13" fmla="*/ 83094 h 551921"/>
                <a:gd name="connsiteX14" fmla="*/ 309350 w 309542"/>
                <a:gd name="connsiteY14" fmla="*/ 60598 h 551921"/>
                <a:gd name="connsiteX15" fmla="*/ 302762 w 309542"/>
                <a:gd name="connsiteY15" fmla="*/ 25563 h 551921"/>
                <a:gd name="connsiteX16" fmla="*/ 290937 w 309542"/>
                <a:gd name="connsiteY16" fmla="*/ 14138 h 551921"/>
                <a:gd name="connsiteX17" fmla="*/ 239712 w 309542"/>
                <a:gd name="connsiteY17" fmla="*/ 26101 h 551921"/>
                <a:gd name="connsiteX18" fmla="*/ 229646 w 309542"/>
                <a:gd name="connsiteY18" fmla="*/ 80659 h 551921"/>
                <a:gd name="connsiteX19" fmla="*/ 249634 w 309542"/>
                <a:gd name="connsiteY19" fmla="*/ 125223 h 551921"/>
                <a:gd name="connsiteX20" fmla="*/ 246911 w 309542"/>
                <a:gd name="connsiteY20" fmla="*/ 128628 h 551921"/>
                <a:gd name="connsiteX21" fmla="*/ 204311 w 309542"/>
                <a:gd name="connsiteY21" fmla="*/ 196114 h 551921"/>
                <a:gd name="connsiteX22" fmla="*/ 194184 w 309542"/>
                <a:gd name="connsiteY22" fmla="*/ 117308 h 551921"/>
                <a:gd name="connsiteX23" fmla="*/ 150308 w 309542"/>
                <a:gd name="connsiteY23" fmla="*/ 53998 h 551921"/>
                <a:gd name="connsiteX24" fmla="*/ 101435 w 309542"/>
                <a:gd name="connsiteY24" fmla="*/ 47931 h 551921"/>
                <a:gd name="connsiteX25" fmla="*/ 88279 w 309542"/>
                <a:gd name="connsiteY25" fmla="*/ 71097 h 551921"/>
                <a:gd name="connsiteX26" fmla="*/ 88185 w 309542"/>
                <a:gd name="connsiteY26" fmla="*/ 71990 h 551921"/>
                <a:gd name="connsiteX27" fmla="*/ 95167 w 309542"/>
                <a:gd name="connsiteY27" fmla="*/ 76261 h 551921"/>
                <a:gd name="connsiteX28" fmla="*/ 99876 w 309542"/>
                <a:gd name="connsiteY28" fmla="*/ 99943 h 551921"/>
                <a:gd name="connsiteX29" fmla="*/ 88279 w 309542"/>
                <a:gd name="connsiteY29" fmla="*/ 107331 h 551921"/>
                <a:gd name="connsiteX30" fmla="*/ 87935 w 309542"/>
                <a:gd name="connsiteY30" fmla="*/ 107381 h 551921"/>
                <a:gd name="connsiteX31" fmla="*/ 92411 w 309542"/>
                <a:gd name="connsiteY31" fmla="*/ 132782 h 551921"/>
                <a:gd name="connsiteX32" fmla="*/ 179497 w 309542"/>
                <a:gd name="connsiteY32" fmla="*/ 242397 h 551921"/>
                <a:gd name="connsiteX33" fmla="*/ 183651 w 309542"/>
                <a:gd name="connsiteY33" fmla="*/ 244510 h 551921"/>
                <a:gd name="connsiteX34" fmla="*/ 161228 w 309542"/>
                <a:gd name="connsiteY34" fmla="*/ 350043 h 551921"/>
                <a:gd name="connsiteX35" fmla="*/ 161511 w 309542"/>
                <a:gd name="connsiteY35" fmla="*/ 413841 h 551921"/>
                <a:gd name="connsiteX36" fmla="*/ 161406 w 309542"/>
                <a:gd name="connsiteY36" fmla="*/ 413087 h 551921"/>
                <a:gd name="connsiteX37" fmla="*/ 125760 w 309542"/>
                <a:gd name="connsiteY37" fmla="*/ 352800 h 551921"/>
                <a:gd name="connsiteX38" fmla="*/ 29988 w 309542"/>
                <a:gd name="connsiteY38" fmla="*/ 303860 h 551921"/>
                <a:gd name="connsiteX39" fmla="*/ 2912 w 309542"/>
                <a:gd name="connsiteY39" fmla="*/ 309761 h 551921"/>
                <a:gd name="connsiteX40" fmla="*/ -22 w 309542"/>
                <a:gd name="connsiteY40" fmla="*/ 322922 h 551921"/>
                <a:gd name="connsiteX41" fmla="*/ 100 w 309542"/>
                <a:gd name="connsiteY41" fmla="*/ 323715 h 551921"/>
                <a:gd name="connsiteX42" fmla="*/ 12956 w 309542"/>
                <a:gd name="connsiteY42" fmla="*/ 329911 h 551921"/>
                <a:gd name="connsiteX43" fmla="*/ 19939 w 309542"/>
                <a:gd name="connsiteY43" fmla="*/ 334181 h 551921"/>
                <a:gd name="connsiteX44" fmla="*/ 24648 w 309542"/>
                <a:gd name="connsiteY44" fmla="*/ 357858 h 551921"/>
                <a:gd name="connsiteX45" fmla="*/ 13056 w 309542"/>
                <a:gd name="connsiteY45" fmla="*/ 365251 h 551921"/>
                <a:gd name="connsiteX46" fmla="*/ 12707 w 309542"/>
                <a:gd name="connsiteY46" fmla="*/ 365301 h 551921"/>
                <a:gd name="connsiteX47" fmla="*/ 11991 w 309542"/>
                <a:gd name="connsiteY47" fmla="*/ 365412 h 551921"/>
                <a:gd name="connsiteX48" fmla="*/ 43261 w 309542"/>
                <a:gd name="connsiteY48" fmla="*/ 414379 h 551921"/>
                <a:gd name="connsiteX49" fmla="*/ 170218 w 309542"/>
                <a:gd name="connsiteY49" fmla="*/ 470080 h 551921"/>
                <a:gd name="connsiteX50" fmla="*/ 170252 w 309542"/>
                <a:gd name="connsiteY50" fmla="*/ 470080 h 551921"/>
                <a:gd name="connsiteX51" fmla="*/ 198232 w 309542"/>
                <a:gd name="connsiteY51" fmla="*/ 551758 h 551921"/>
                <a:gd name="connsiteX52" fmla="*/ 298175 w 309542"/>
                <a:gd name="connsiteY52" fmla="*/ 551758 h 551921"/>
                <a:gd name="connsiteX53" fmla="*/ 299179 w 309542"/>
                <a:gd name="connsiteY53" fmla="*/ 548392 h 551921"/>
                <a:gd name="connsiteX54" fmla="*/ 271520 w 309542"/>
                <a:gd name="connsiteY54" fmla="*/ 546745 h 551921"/>
                <a:gd name="connsiteX55" fmla="*/ 293766 w 309542"/>
                <a:gd name="connsiteY55" fmla="*/ 519374 h 551921"/>
                <a:gd name="connsiteX56" fmla="*/ 294231 w 309542"/>
                <a:gd name="connsiteY56" fmla="*/ 518836 h 551921"/>
                <a:gd name="connsiteX57" fmla="*/ 305551 w 309542"/>
                <a:gd name="connsiteY57" fmla="*/ 504899 h 551921"/>
                <a:gd name="connsiteX58" fmla="*/ 305557 w 309542"/>
                <a:gd name="connsiteY58" fmla="*/ 504899 h 551921"/>
                <a:gd name="connsiteX59" fmla="*/ 300682 w 309542"/>
                <a:gd name="connsiteY59" fmla="*/ 462526 h 5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09542" h="551921">
                  <a:moveTo>
                    <a:pt x="300676" y="462520"/>
                  </a:moveTo>
                  <a:cubicBezTo>
                    <a:pt x="293732" y="462842"/>
                    <a:pt x="287848" y="457468"/>
                    <a:pt x="287526" y="450524"/>
                  </a:cubicBezTo>
                  <a:cubicBezTo>
                    <a:pt x="287354" y="446819"/>
                    <a:pt x="288830" y="443225"/>
                    <a:pt x="291558" y="440707"/>
                  </a:cubicBezTo>
                  <a:lnTo>
                    <a:pt x="292418" y="437279"/>
                  </a:lnTo>
                  <a:cubicBezTo>
                    <a:pt x="292307" y="437002"/>
                    <a:pt x="292190" y="436730"/>
                    <a:pt x="292074" y="436453"/>
                  </a:cubicBezTo>
                  <a:cubicBezTo>
                    <a:pt x="284797" y="419265"/>
                    <a:pt x="264964" y="411229"/>
                    <a:pt x="247771" y="418505"/>
                  </a:cubicBezTo>
                  <a:cubicBezTo>
                    <a:pt x="239607" y="421966"/>
                    <a:pt x="233123" y="428494"/>
                    <a:pt x="229729" y="436686"/>
                  </a:cubicBezTo>
                  <a:cubicBezTo>
                    <a:pt x="219530" y="461244"/>
                    <a:pt x="206546" y="485848"/>
                    <a:pt x="203351" y="511815"/>
                  </a:cubicBezTo>
                  <a:cubicBezTo>
                    <a:pt x="201943" y="523296"/>
                    <a:pt x="202536" y="534931"/>
                    <a:pt x="205110" y="546207"/>
                  </a:cubicBezTo>
                  <a:cubicBezTo>
                    <a:pt x="181156" y="493962"/>
                    <a:pt x="168721" y="437174"/>
                    <a:pt x="168638" y="379704"/>
                  </a:cubicBezTo>
                  <a:cubicBezTo>
                    <a:pt x="168638" y="365279"/>
                    <a:pt x="169436" y="350870"/>
                    <a:pt x="171039" y="336538"/>
                  </a:cubicBezTo>
                  <a:cubicBezTo>
                    <a:pt x="172365" y="324786"/>
                    <a:pt x="174206" y="313122"/>
                    <a:pt x="176558" y="301542"/>
                  </a:cubicBezTo>
                  <a:cubicBezTo>
                    <a:pt x="189392" y="238692"/>
                    <a:pt x="216956" y="179792"/>
                    <a:pt x="256978" y="129665"/>
                  </a:cubicBezTo>
                  <a:cubicBezTo>
                    <a:pt x="276351" y="119094"/>
                    <a:pt x="292013" y="102844"/>
                    <a:pt x="301863" y="83094"/>
                  </a:cubicBezTo>
                  <a:cubicBezTo>
                    <a:pt x="305429" y="75995"/>
                    <a:pt x="307953" y="68418"/>
                    <a:pt x="309350" y="60598"/>
                  </a:cubicBezTo>
                  <a:cubicBezTo>
                    <a:pt x="307165" y="60887"/>
                    <a:pt x="301109" y="27610"/>
                    <a:pt x="302762" y="25563"/>
                  </a:cubicBezTo>
                  <a:cubicBezTo>
                    <a:pt x="299711" y="20943"/>
                    <a:pt x="294265" y="18647"/>
                    <a:pt x="290937" y="14138"/>
                  </a:cubicBezTo>
                  <a:cubicBezTo>
                    <a:pt x="274398" y="-8285"/>
                    <a:pt x="251609" y="-4370"/>
                    <a:pt x="239712" y="26101"/>
                  </a:cubicBezTo>
                  <a:cubicBezTo>
                    <a:pt x="214300" y="38930"/>
                    <a:pt x="214050" y="60199"/>
                    <a:pt x="229646" y="80659"/>
                  </a:cubicBezTo>
                  <a:cubicBezTo>
                    <a:pt x="239568" y="93676"/>
                    <a:pt x="240927" y="111285"/>
                    <a:pt x="249634" y="125223"/>
                  </a:cubicBezTo>
                  <a:cubicBezTo>
                    <a:pt x="248736" y="126371"/>
                    <a:pt x="247810" y="127480"/>
                    <a:pt x="246911" y="128628"/>
                  </a:cubicBezTo>
                  <a:cubicBezTo>
                    <a:pt x="230539" y="149676"/>
                    <a:pt x="216274" y="172282"/>
                    <a:pt x="204311" y="196114"/>
                  </a:cubicBezTo>
                  <a:cubicBezTo>
                    <a:pt x="207223" y="169415"/>
                    <a:pt x="203751" y="142405"/>
                    <a:pt x="194184" y="117308"/>
                  </a:cubicBezTo>
                  <a:cubicBezTo>
                    <a:pt x="184483" y="93915"/>
                    <a:pt x="166314" y="74214"/>
                    <a:pt x="150308" y="53998"/>
                  </a:cubicBezTo>
                  <a:cubicBezTo>
                    <a:pt x="138489" y="38824"/>
                    <a:pt x="116603" y="36112"/>
                    <a:pt x="101435" y="47931"/>
                  </a:cubicBezTo>
                  <a:cubicBezTo>
                    <a:pt x="94152" y="53605"/>
                    <a:pt x="89421" y="61935"/>
                    <a:pt x="88279" y="71097"/>
                  </a:cubicBezTo>
                  <a:cubicBezTo>
                    <a:pt x="88246" y="71397"/>
                    <a:pt x="88218" y="71691"/>
                    <a:pt x="88185" y="71990"/>
                  </a:cubicBezTo>
                  <a:cubicBezTo>
                    <a:pt x="90559" y="73333"/>
                    <a:pt x="92888" y="74752"/>
                    <a:pt x="95167" y="76261"/>
                  </a:cubicBezTo>
                  <a:cubicBezTo>
                    <a:pt x="103004" y="81496"/>
                    <a:pt x="105112" y="92101"/>
                    <a:pt x="99876" y="99943"/>
                  </a:cubicBezTo>
                  <a:cubicBezTo>
                    <a:pt x="97219" y="103920"/>
                    <a:pt x="93010" y="106599"/>
                    <a:pt x="88279" y="107331"/>
                  </a:cubicBezTo>
                  <a:lnTo>
                    <a:pt x="87935" y="107381"/>
                  </a:lnTo>
                  <a:cubicBezTo>
                    <a:pt x="88778" y="115949"/>
                    <a:pt x="90276" y="124441"/>
                    <a:pt x="92411" y="132782"/>
                  </a:cubicBezTo>
                  <a:cubicBezTo>
                    <a:pt x="71879" y="212181"/>
                    <a:pt x="116204" y="241099"/>
                    <a:pt x="179497" y="242397"/>
                  </a:cubicBezTo>
                  <a:cubicBezTo>
                    <a:pt x="180889" y="243113"/>
                    <a:pt x="182254" y="243828"/>
                    <a:pt x="183651" y="244510"/>
                  </a:cubicBezTo>
                  <a:cubicBezTo>
                    <a:pt x="171633" y="278570"/>
                    <a:pt x="164095" y="314043"/>
                    <a:pt x="161228" y="350043"/>
                  </a:cubicBezTo>
                  <a:cubicBezTo>
                    <a:pt x="159603" y="371280"/>
                    <a:pt x="159697" y="392616"/>
                    <a:pt x="161511" y="413841"/>
                  </a:cubicBezTo>
                  <a:lnTo>
                    <a:pt x="161406" y="413087"/>
                  </a:lnTo>
                  <a:cubicBezTo>
                    <a:pt x="156819" y="389488"/>
                    <a:pt x="144229" y="368196"/>
                    <a:pt x="125760" y="352800"/>
                  </a:cubicBezTo>
                  <a:cubicBezTo>
                    <a:pt x="98334" y="330271"/>
                    <a:pt x="59577" y="321968"/>
                    <a:pt x="29988" y="303860"/>
                  </a:cubicBezTo>
                  <a:cubicBezTo>
                    <a:pt x="20882" y="298014"/>
                    <a:pt x="8758" y="300655"/>
                    <a:pt x="2912" y="309761"/>
                  </a:cubicBezTo>
                  <a:cubicBezTo>
                    <a:pt x="411" y="313660"/>
                    <a:pt x="-632" y="318325"/>
                    <a:pt x="-22" y="322922"/>
                  </a:cubicBezTo>
                  <a:lnTo>
                    <a:pt x="100" y="323715"/>
                  </a:lnTo>
                  <a:cubicBezTo>
                    <a:pt x="4509" y="325507"/>
                    <a:pt x="8802" y="327581"/>
                    <a:pt x="12956" y="329911"/>
                  </a:cubicBezTo>
                  <a:cubicBezTo>
                    <a:pt x="15335" y="331253"/>
                    <a:pt x="17659" y="332672"/>
                    <a:pt x="19939" y="334181"/>
                  </a:cubicBezTo>
                  <a:cubicBezTo>
                    <a:pt x="27776" y="339417"/>
                    <a:pt x="29889" y="350021"/>
                    <a:pt x="24648" y="357858"/>
                  </a:cubicBezTo>
                  <a:cubicBezTo>
                    <a:pt x="21991" y="361840"/>
                    <a:pt x="17787" y="364519"/>
                    <a:pt x="13056" y="365251"/>
                  </a:cubicBezTo>
                  <a:lnTo>
                    <a:pt x="12707" y="365301"/>
                  </a:lnTo>
                  <a:cubicBezTo>
                    <a:pt x="12457" y="365340"/>
                    <a:pt x="12241" y="365373"/>
                    <a:pt x="11991" y="365412"/>
                  </a:cubicBezTo>
                  <a:cubicBezTo>
                    <a:pt x="19528" y="383404"/>
                    <a:pt x="30105" y="399970"/>
                    <a:pt x="43261" y="414379"/>
                  </a:cubicBezTo>
                  <a:cubicBezTo>
                    <a:pt x="56100" y="483690"/>
                    <a:pt x="111235" y="490268"/>
                    <a:pt x="170218" y="470080"/>
                  </a:cubicBezTo>
                  <a:lnTo>
                    <a:pt x="170252" y="470080"/>
                  </a:lnTo>
                  <a:cubicBezTo>
                    <a:pt x="176724" y="498204"/>
                    <a:pt x="186097" y="525575"/>
                    <a:pt x="198232" y="551758"/>
                  </a:cubicBezTo>
                  <a:lnTo>
                    <a:pt x="298175" y="551758"/>
                  </a:lnTo>
                  <a:cubicBezTo>
                    <a:pt x="298530" y="550644"/>
                    <a:pt x="298852" y="549501"/>
                    <a:pt x="299179" y="548392"/>
                  </a:cubicBezTo>
                  <a:cubicBezTo>
                    <a:pt x="289928" y="548969"/>
                    <a:pt x="280638" y="548420"/>
                    <a:pt x="271520" y="546745"/>
                  </a:cubicBezTo>
                  <a:cubicBezTo>
                    <a:pt x="278935" y="537643"/>
                    <a:pt x="286350" y="528470"/>
                    <a:pt x="293766" y="519374"/>
                  </a:cubicBezTo>
                  <a:cubicBezTo>
                    <a:pt x="293932" y="519202"/>
                    <a:pt x="294087" y="519025"/>
                    <a:pt x="294231" y="518836"/>
                  </a:cubicBezTo>
                  <a:cubicBezTo>
                    <a:pt x="297997" y="514177"/>
                    <a:pt x="301791" y="509557"/>
                    <a:pt x="305551" y="504899"/>
                  </a:cubicBezTo>
                  <a:lnTo>
                    <a:pt x="305557" y="504899"/>
                  </a:lnTo>
                  <a:cubicBezTo>
                    <a:pt x="305757" y="490623"/>
                    <a:pt x="304120" y="476380"/>
                    <a:pt x="300682" y="462526"/>
                  </a:cubicBezTo>
                  <a:close/>
                </a:path>
              </a:pathLst>
            </a:custGeom>
            <a:solidFill>
              <a:srgbClr val="F2F2F2"/>
            </a:solidFill>
            <a:ln w="5545" cap="flat">
              <a:noFill/>
              <a:prstDash val="solid"/>
              <a:miter/>
            </a:ln>
          </p:spPr>
          <p:txBody>
            <a:bodyPr rtlCol="0" anchor="ctr"/>
            <a:lstStyle/>
            <a:p>
              <a:endParaRPr lang="sl-SI"/>
            </a:p>
          </p:txBody>
        </p:sp>
        <p:sp>
          <p:nvSpPr>
            <p:cNvPr id="52" name="Freeform: Shape 51">
              <a:extLst>
                <a:ext uri="{FF2B5EF4-FFF2-40B4-BE49-F238E27FC236}">
                  <a16:creationId xmlns:a16="http://schemas.microsoft.com/office/drawing/2014/main" id="{0291601D-6A67-2B6B-0AF0-A7F3A7DB29BC}"/>
                </a:ext>
              </a:extLst>
            </p:cNvPr>
            <p:cNvSpPr/>
            <p:nvPr/>
          </p:nvSpPr>
          <p:spPr>
            <a:xfrm>
              <a:off x="270040" y="4514071"/>
              <a:ext cx="1417996" cy="13200"/>
            </a:xfrm>
            <a:custGeom>
              <a:avLst/>
              <a:gdLst>
                <a:gd name="connsiteX0" fmla="*/ -192 w 1417996"/>
                <a:gd name="connsiteY0" fmla="*/ 6437 h 13200"/>
                <a:gd name="connsiteX1" fmla="*/ 6369 w 1417996"/>
                <a:gd name="connsiteY1" fmla="*/ 13037 h 13200"/>
                <a:gd name="connsiteX2" fmla="*/ 6408 w 1417996"/>
                <a:gd name="connsiteY2" fmla="*/ 13037 h 13200"/>
                <a:gd name="connsiteX3" fmla="*/ 1411204 w 1417996"/>
                <a:gd name="connsiteY3" fmla="*/ 13037 h 13200"/>
                <a:gd name="connsiteX4" fmla="*/ 1417804 w 1417996"/>
                <a:gd name="connsiteY4" fmla="*/ 6437 h 13200"/>
                <a:gd name="connsiteX5" fmla="*/ 1411204 w 1417996"/>
                <a:gd name="connsiteY5" fmla="*/ -163 h 13200"/>
                <a:gd name="connsiteX6" fmla="*/ 6408 w 1417996"/>
                <a:gd name="connsiteY6" fmla="*/ -163 h 13200"/>
                <a:gd name="connsiteX7" fmla="*/ -192 w 1417996"/>
                <a:gd name="connsiteY7" fmla="*/ 6398 h 13200"/>
                <a:gd name="connsiteX8" fmla="*/ -192 w 1417996"/>
                <a:gd name="connsiteY8" fmla="*/ 6437 h 1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7996" h="13200">
                  <a:moveTo>
                    <a:pt x="-192" y="6437"/>
                  </a:moveTo>
                  <a:cubicBezTo>
                    <a:pt x="-203" y="10070"/>
                    <a:pt x="2736" y="13026"/>
                    <a:pt x="6369" y="13037"/>
                  </a:cubicBezTo>
                  <a:cubicBezTo>
                    <a:pt x="6380" y="13037"/>
                    <a:pt x="6397" y="13037"/>
                    <a:pt x="6408" y="13037"/>
                  </a:cubicBezTo>
                  <a:lnTo>
                    <a:pt x="1411204" y="13037"/>
                  </a:lnTo>
                  <a:cubicBezTo>
                    <a:pt x="1414848" y="13037"/>
                    <a:pt x="1417804" y="10081"/>
                    <a:pt x="1417804" y="6437"/>
                  </a:cubicBezTo>
                  <a:cubicBezTo>
                    <a:pt x="1417804" y="2793"/>
                    <a:pt x="1414848" y="-163"/>
                    <a:pt x="1411204" y="-163"/>
                  </a:cubicBezTo>
                  <a:lnTo>
                    <a:pt x="6408" y="-163"/>
                  </a:lnTo>
                  <a:cubicBezTo>
                    <a:pt x="2775" y="-174"/>
                    <a:pt x="-181" y="2765"/>
                    <a:pt x="-192" y="6398"/>
                  </a:cubicBezTo>
                  <a:cubicBezTo>
                    <a:pt x="-192" y="6415"/>
                    <a:pt x="-192" y="6426"/>
                    <a:pt x="-192" y="6437"/>
                  </a:cubicBezTo>
                  <a:close/>
                </a:path>
              </a:pathLst>
            </a:custGeom>
            <a:solidFill>
              <a:srgbClr val="CCCCCC"/>
            </a:solidFill>
            <a:ln w="5545" cap="flat">
              <a:noFill/>
              <a:prstDash val="solid"/>
              <a:miter/>
            </a:ln>
          </p:spPr>
          <p:txBody>
            <a:bodyPr rtlCol="0" anchor="ctr"/>
            <a:lstStyle/>
            <a:p>
              <a:endParaRPr lang="sl-SI"/>
            </a:p>
          </p:txBody>
        </p:sp>
        <p:sp>
          <p:nvSpPr>
            <p:cNvPr id="53" name="Freeform: Shape 52">
              <a:extLst>
                <a:ext uri="{FF2B5EF4-FFF2-40B4-BE49-F238E27FC236}">
                  <a16:creationId xmlns:a16="http://schemas.microsoft.com/office/drawing/2014/main" id="{96AE122E-0DF2-DFF8-9980-45C262606130}"/>
                </a:ext>
              </a:extLst>
            </p:cNvPr>
            <p:cNvSpPr/>
            <p:nvPr/>
          </p:nvSpPr>
          <p:spPr>
            <a:xfrm>
              <a:off x="871714" y="1725732"/>
              <a:ext cx="33332" cy="1986"/>
            </a:xfrm>
            <a:custGeom>
              <a:avLst/>
              <a:gdLst>
                <a:gd name="connsiteX0" fmla="*/ -192 w 33332"/>
                <a:gd name="connsiteY0" fmla="*/ 1557 h 1986"/>
                <a:gd name="connsiteX1" fmla="*/ 33140 w 33332"/>
                <a:gd name="connsiteY1" fmla="*/ -163 h 1986"/>
                <a:gd name="connsiteX2" fmla="*/ -192 w 33332"/>
                <a:gd name="connsiteY2" fmla="*/ 1557 h 1986"/>
              </a:gdLst>
              <a:ahLst/>
              <a:cxnLst>
                <a:cxn ang="0">
                  <a:pos x="connsiteX0" y="connsiteY0"/>
                </a:cxn>
                <a:cxn ang="0">
                  <a:pos x="connsiteX1" y="connsiteY1"/>
                </a:cxn>
                <a:cxn ang="0">
                  <a:pos x="connsiteX2" y="connsiteY2"/>
                </a:cxn>
              </a:cxnLst>
              <a:rect l="l" t="t" r="r" b="b"/>
              <a:pathLst>
                <a:path w="33332" h="1986">
                  <a:moveTo>
                    <a:pt x="-192" y="1557"/>
                  </a:moveTo>
                  <a:lnTo>
                    <a:pt x="33140" y="-163"/>
                  </a:lnTo>
                  <a:cubicBezTo>
                    <a:pt x="22126" y="1645"/>
                    <a:pt x="10945" y="2222"/>
                    <a:pt x="-192" y="1557"/>
                  </a:cubicBezTo>
                  <a:close/>
                </a:path>
              </a:pathLst>
            </a:custGeom>
            <a:solidFill>
              <a:srgbClr val="F2F2F2"/>
            </a:solidFill>
            <a:ln w="5545" cap="flat">
              <a:noFill/>
              <a:prstDash val="solid"/>
              <a:miter/>
            </a:ln>
          </p:spPr>
          <p:txBody>
            <a:bodyPr rtlCol="0" anchor="ctr"/>
            <a:lstStyle/>
            <a:p>
              <a:endParaRPr lang="sl-SI"/>
            </a:p>
          </p:txBody>
        </p:sp>
        <p:sp>
          <p:nvSpPr>
            <p:cNvPr id="54" name="Freeform: Shape 53">
              <a:extLst>
                <a:ext uri="{FF2B5EF4-FFF2-40B4-BE49-F238E27FC236}">
                  <a16:creationId xmlns:a16="http://schemas.microsoft.com/office/drawing/2014/main" id="{DF911C70-FDC4-1347-2EAD-491C472D2E15}"/>
                </a:ext>
              </a:extLst>
            </p:cNvPr>
            <p:cNvSpPr/>
            <p:nvPr/>
          </p:nvSpPr>
          <p:spPr>
            <a:xfrm>
              <a:off x="737607" y="1757511"/>
              <a:ext cx="332716" cy="292672"/>
            </a:xfrm>
            <a:custGeom>
              <a:avLst/>
              <a:gdLst>
                <a:gd name="connsiteX0" fmla="*/ 332716 w 332716"/>
                <a:gd name="connsiteY0" fmla="*/ 104934 h 292672"/>
                <a:gd name="connsiteX1" fmla="*/ 327226 w 332716"/>
                <a:gd name="connsiteY1" fmla="*/ 111922 h 292672"/>
                <a:gd name="connsiteX2" fmla="*/ 312473 w 332716"/>
                <a:gd name="connsiteY2" fmla="*/ 130668 h 292672"/>
                <a:gd name="connsiteX3" fmla="*/ 185077 w 332716"/>
                <a:gd name="connsiteY3" fmla="*/ 292673 h 292672"/>
                <a:gd name="connsiteX4" fmla="*/ 0 w 332716"/>
                <a:gd name="connsiteY4" fmla="*/ 103215 h 292672"/>
                <a:gd name="connsiteX5" fmla="*/ 7376 w 332716"/>
                <a:gd name="connsiteY5" fmla="*/ 97336 h 292672"/>
                <a:gd name="connsiteX6" fmla="*/ 46643 w 332716"/>
                <a:gd name="connsiteY6" fmla="*/ 13865 h 292672"/>
                <a:gd name="connsiteX7" fmla="*/ 248359 w 332716"/>
                <a:gd name="connsiteY7" fmla="*/ 0 h 292672"/>
                <a:gd name="connsiteX8" fmla="*/ 308701 w 332716"/>
                <a:gd name="connsiteY8" fmla="*/ 95173 h 292672"/>
                <a:gd name="connsiteX9" fmla="*/ 332716 w 332716"/>
                <a:gd name="connsiteY9" fmla="*/ 104934 h 292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2716" h="292672">
                  <a:moveTo>
                    <a:pt x="332716" y="104934"/>
                  </a:moveTo>
                  <a:lnTo>
                    <a:pt x="327226" y="111922"/>
                  </a:lnTo>
                  <a:lnTo>
                    <a:pt x="312473" y="130668"/>
                  </a:lnTo>
                  <a:lnTo>
                    <a:pt x="185077" y="292673"/>
                  </a:lnTo>
                  <a:lnTo>
                    <a:pt x="0" y="103215"/>
                  </a:lnTo>
                  <a:lnTo>
                    <a:pt x="7376" y="97336"/>
                  </a:lnTo>
                  <a:lnTo>
                    <a:pt x="46643" y="13865"/>
                  </a:lnTo>
                  <a:lnTo>
                    <a:pt x="248359" y="0"/>
                  </a:lnTo>
                  <a:lnTo>
                    <a:pt x="308701" y="95173"/>
                  </a:lnTo>
                  <a:lnTo>
                    <a:pt x="332716" y="104934"/>
                  </a:lnTo>
                  <a:close/>
                </a:path>
              </a:pathLst>
            </a:custGeom>
            <a:solidFill>
              <a:srgbClr val="3F3D56"/>
            </a:solidFill>
            <a:ln w="5545" cap="flat">
              <a:noFill/>
              <a:prstDash val="solid"/>
              <a:miter/>
            </a:ln>
          </p:spPr>
          <p:txBody>
            <a:bodyPr rtlCol="0" anchor="ctr"/>
            <a:lstStyle/>
            <a:p>
              <a:endParaRPr lang="sl-SI"/>
            </a:p>
          </p:txBody>
        </p:sp>
      </p:grpSp>
      <p:cxnSp>
        <p:nvCxnSpPr>
          <p:cNvPr id="9" name="Raven povezovalnik 8">
            <a:extLst>
              <a:ext uri="{FF2B5EF4-FFF2-40B4-BE49-F238E27FC236}">
                <a16:creationId xmlns:a16="http://schemas.microsoft.com/office/drawing/2014/main" id="{F5B7AAF4-8376-4B4E-B241-C795CD8C4B17}"/>
              </a:ext>
            </a:extLst>
          </p:cNvPr>
          <p:cNvCxnSpPr/>
          <p:nvPr userDrawn="1"/>
        </p:nvCxnSpPr>
        <p:spPr>
          <a:xfrm>
            <a:off x="2650019" y="4348264"/>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2189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e vsebini">
    <p:spTree>
      <p:nvGrpSpPr>
        <p:cNvPr id="1" name=""/>
        <p:cNvGrpSpPr/>
        <p:nvPr/>
      </p:nvGrpSpPr>
      <p:grpSpPr>
        <a:xfrm>
          <a:off x="0" y="0"/>
          <a:ext cx="0" cy="0"/>
          <a:chOff x="0" y="0"/>
          <a:chExt cx="0" cy="0"/>
        </a:xfrm>
      </p:grpSpPr>
      <p:sp>
        <p:nvSpPr>
          <p:cNvPr id="12" name="Označba mesta vsebine 2">
            <a:extLst>
              <a:ext uri="{FF2B5EF4-FFF2-40B4-BE49-F238E27FC236}">
                <a16:creationId xmlns:a16="http://schemas.microsoft.com/office/drawing/2014/main" id="{26EEED6A-5B65-011E-354A-1FD4F81BA230}"/>
              </a:ext>
            </a:extLst>
          </p:cNvPr>
          <p:cNvSpPr>
            <a:spLocks noGrp="1"/>
          </p:cNvSpPr>
          <p:nvPr>
            <p:ph idx="14"/>
          </p:nvPr>
        </p:nvSpPr>
        <p:spPr>
          <a:xfrm>
            <a:off x="6172198" y="1180978"/>
            <a:ext cx="5181599" cy="4978344"/>
          </a:xfrm>
          <a:prstGeom prst="round2DiagRect">
            <a:avLst>
              <a:gd name="adj1" fmla="val 0"/>
              <a:gd name="adj2" fmla="val 16449"/>
            </a:avLst>
          </a:prstGeom>
          <a:noFill/>
          <a:ln w="50800">
            <a:gradFill>
              <a:gsLst>
                <a:gs pos="0">
                  <a:srgbClr val="43BD98">
                    <a:alpha val="10000"/>
                  </a:srgbClr>
                </a:gs>
                <a:gs pos="80000">
                  <a:srgbClr val="43BD98">
                    <a:alpha val="60000"/>
                  </a:srgbClr>
                </a:gs>
              </a:gsLst>
              <a:lin ang="0" scaled="0"/>
            </a:gradFill>
          </a:ln>
        </p:spPr>
        <p:txBody>
          <a:bodyPr/>
          <a:lstStyle>
            <a:lvl1pPr>
              <a:defRPr>
                <a:solidFill>
                  <a:schemeClr val="tx2"/>
                </a:solidFill>
              </a:defRPr>
            </a:lvl1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11" name="Označba mesta vsebine 2">
            <a:extLst>
              <a:ext uri="{FF2B5EF4-FFF2-40B4-BE49-F238E27FC236}">
                <a16:creationId xmlns:a16="http://schemas.microsoft.com/office/drawing/2014/main" id="{827369B9-6A7A-186A-8CCE-31D09BF92B87}"/>
              </a:ext>
            </a:extLst>
          </p:cNvPr>
          <p:cNvSpPr>
            <a:spLocks noGrp="1"/>
          </p:cNvSpPr>
          <p:nvPr>
            <p:ph idx="13"/>
          </p:nvPr>
        </p:nvSpPr>
        <p:spPr>
          <a:xfrm>
            <a:off x="838199" y="1179580"/>
            <a:ext cx="5181599" cy="4978344"/>
          </a:xfrm>
          <a:prstGeom prst="round2DiagRect">
            <a:avLst>
              <a:gd name="adj1" fmla="val 0"/>
              <a:gd name="adj2" fmla="val 16449"/>
            </a:avLst>
          </a:prstGeom>
          <a:noFill/>
          <a:ln w="50800">
            <a:gradFill>
              <a:gsLst>
                <a:gs pos="0">
                  <a:srgbClr val="43BD98">
                    <a:alpha val="10000"/>
                  </a:srgbClr>
                </a:gs>
                <a:gs pos="80000">
                  <a:srgbClr val="43BD98">
                    <a:alpha val="60000"/>
                  </a:srgbClr>
                </a:gs>
              </a:gsLst>
              <a:lin ang="10800000" scaled="0"/>
            </a:gradFill>
          </a:ln>
        </p:spPr>
        <p:txBody>
          <a:bodyPr/>
          <a:lstStyle>
            <a:lvl1pPr>
              <a:defRPr>
                <a:solidFill>
                  <a:schemeClr val="tx2"/>
                </a:solidFill>
              </a:defRPr>
            </a:lvl1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2" name="Naslov 1">
            <a:extLst>
              <a:ext uri="{FF2B5EF4-FFF2-40B4-BE49-F238E27FC236}">
                <a16:creationId xmlns:a16="http://schemas.microsoft.com/office/drawing/2014/main" id="{346DEDCF-B3F0-43F9-A45A-63D7418AFD01}"/>
              </a:ext>
            </a:extLst>
          </p:cNvPr>
          <p:cNvSpPr>
            <a:spLocks noGrp="1"/>
          </p:cNvSpPr>
          <p:nvPr>
            <p:ph type="title"/>
          </p:nvPr>
        </p:nvSpPr>
        <p:spPr>
          <a:xfrm>
            <a:off x="1285200" y="126000"/>
            <a:ext cx="9108000" cy="874800"/>
          </a:xfrm>
        </p:spPr>
        <p:txBody>
          <a:bodyPr>
            <a:normAutofit/>
          </a:bodyPr>
          <a:lstStyle>
            <a:lvl1pPr>
              <a:defRPr sz="3600">
                <a:solidFill>
                  <a:schemeClr val="tx2"/>
                </a:solidFill>
                <a:effectLst/>
              </a:defRPr>
            </a:lvl1pPr>
          </a:lstStyle>
          <a:p>
            <a:r>
              <a:rPr lang="sl-SI"/>
              <a:t>Kliknite, če želite urediti slog naslova matrice</a:t>
            </a:r>
            <a:endParaRPr lang="sl-SI" dirty="0"/>
          </a:p>
        </p:txBody>
      </p:sp>
      <p:sp>
        <p:nvSpPr>
          <p:cNvPr id="5" name="Označba mesta datuma 4">
            <a:extLst>
              <a:ext uri="{FF2B5EF4-FFF2-40B4-BE49-F238E27FC236}">
                <a16:creationId xmlns:a16="http://schemas.microsoft.com/office/drawing/2014/main" id="{DFCA2043-4701-4576-9161-E3F9910C0316}"/>
              </a:ext>
            </a:extLst>
          </p:cNvPr>
          <p:cNvSpPr>
            <a:spLocks noGrp="1"/>
          </p:cNvSpPr>
          <p:nvPr>
            <p:ph type="dt" sz="half" idx="10"/>
          </p:nvPr>
        </p:nvSpPr>
        <p:spPr/>
        <p:txBody>
          <a:bodyPr/>
          <a:lstStyle/>
          <a:p>
            <a:fld id="{A80143FC-3D9A-4E16-9F66-C05DF9D474B5}" type="datetime1">
              <a:rPr lang="sl-SI" smtClean="0"/>
              <a:t>17. 06. 2026</a:t>
            </a:fld>
            <a:endParaRPr lang="sl-SI"/>
          </a:p>
        </p:txBody>
      </p:sp>
      <p:sp>
        <p:nvSpPr>
          <p:cNvPr id="6" name="Označba mesta noge 5">
            <a:extLst>
              <a:ext uri="{FF2B5EF4-FFF2-40B4-BE49-F238E27FC236}">
                <a16:creationId xmlns:a16="http://schemas.microsoft.com/office/drawing/2014/main" id="{7FE3B205-D1BC-471C-80FF-DF7EC6F1271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AC1D440-4D24-4EEA-BC4E-B6CF3B25D241}"/>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10" name="Raven povezovalnik 9">
            <a:extLst>
              <a:ext uri="{FF2B5EF4-FFF2-40B4-BE49-F238E27FC236}">
                <a16:creationId xmlns:a16="http://schemas.microsoft.com/office/drawing/2014/main" id="{D51C6005-9284-4CDA-A6C3-AD7156609FF4}"/>
              </a:ext>
            </a:extLst>
          </p:cNvPr>
          <p:cNvCxnSpPr/>
          <p:nvPr userDrawn="1"/>
        </p:nvCxnSpPr>
        <p:spPr>
          <a:xfrm>
            <a:off x="176509" y="1008000"/>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124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imerjava">
    <p:spTree>
      <p:nvGrpSpPr>
        <p:cNvPr id="1" name=""/>
        <p:cNvGrpSpPr/>
        <p:nvPr/>
      </p:nvGrpSpPr>
      <p:grpSpPr>
        <a:xfrm>
          <a:off x="0" y="0"/>
          <a:ext cx="0" cy="0"/>
          <a:chOff x="0" y="0"/>
          <a:chExt cx="0" cy="0"/>
        </a:xfrm>
      </p:grpSpPr>
      <p:sp>
        <p:nvSpPr>
          <p:cNvPr id="4" name="Označba mesta vsebine 3">
            <a:extLst>
              <a:ext uri="{FF2B5EF4-FFF2-40B4-BE49-F238E27FC236}">
                <a16:creationId xmlns:a16="http://schemas.microsoft.com/office/drawing/2014/main" id="{C12A7FEB-665C-4FE4-8AD3-469898F6D02E}"/>
              </a:ext>
            </a:extLst>
          </p:cNvPr>
          <p:cNvSpPr>
            <a:spLocks noGrp="1"/>
          </p:cNvSpPr>
          <p:nvPr>
            <p:ph sz="half" idx="2"/>
          </p:nvPr>
        </p:nvSpPr>
        <p:spPr>
          <a:xfrm>
            <a:off x="839788" y="2043162"/>
            <a:ext cx="5157787" cy="4150247"/>
          </a:xfrm>
          <a:prstGeom prst="round2DiagRect">
            <a:avLst>
              <a:gd name="adj1" fmla="val 0"/>
              <a:gd name="adj2" fmla="val 7723"/>
            </a:avLst>
          </a:prstGeom>
          <a:ln w="50800">
            <a:gradFill>
              <a:gsLst>
                <a:gs pos="0">
                  <a:srgbClr val="43BD98">
                    <a:alpha val="10000"/>
                  </a:srgbClr>
                </a:gs>
                <a:gs pos="80000">
                  <a:srgbClr val="43BD98">
                    <a:alpha val="60000"/>
                  </a:srgbClr>
                </a:gs>
              </a:gsLst>
              <a:lin ang="10800000" scaled="0"/>
            </a:gradFill>
          </a:ln>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2" name="Naslov 1">
            <a:extLst>
              <a:ext uri="{FF2B5EF4-FFF2-40B4-BE49-F238E27FC236}">
                <a16:creationId xmlns:a16="http://schemas.microsoft.com/office/drawing/2014/main" id="{588A696D-C48C-4CA5-8AAE-BFABBD88844F}"/>
              </a:ext>
            </a:extLst>
          </p:cNvPr>
          <p:cNvSpPr>
            <a:spLocks noGrp="1"/>
          </p:cNvSpPr>
          <p:nvPr>
            <p:ph type="title"/>
          </p:nvPr>
        </p:nvSpPr>
        <p:spPr>
          <a:xfrm>
            <a:off x="1285200" y="126000"/>
            <a:ext cx="9108000" cy="874800"/>
          </a:xfrm>
        </p:spPr>
        <p:txBody>
          <a:bodyPr>
            <a:normAutofit/>
          </a:bodyPr>
          <a:lstStyle>
            <a:lvl1pPr>
              <a:defRPr sz="36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D429B039-7C4E-42E6-B022-E718D33BA90C}"/>
              </a:ext>
            </a:extLst>
          </p:cNvPr>
          <p:cNvSpPr>
            <a:spLocks noGrp="1"/>
          </p:cNvSpPr>
          <p:nvPr>
            <p:ph type="body" idx="1"/>
          </p:nvPr>
        </p:nvSpPr>
        <p:spPr>
          <a:xfrm>
            <a:off x="839788" y="121925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5" name="Označba mesta besedila 4">
            <a:extLst>
              <a:ext uri="{FF2B5EF4-FFF2-40B4-BE49-F238E27FC236}">
                <a16:creationId xmlns:a16="http://schemas.microsoft.com/office/drawing/2014/main" id="{D710338A-D73E-430C-888A-5B746C92CF71}"/>
              </a:ext>
            </a:extLst>
          </p:cNvPr>
          <p:cNvSpPr>
            <a:spLocks noGrp="1"/>
          </p:cNvSpPr>
          <p:nvPr>
            <p:ph type="body" sz="quarter" idx="3"/>
          </p:nvPr>
        </p:nvSpPr>
        <p:spPr>
          <a:xfrm>
            <a:off x="6172200" y="121925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7" name="Označba mesta datuma 6">
            <a:extLst>
              <a:ext uri="{FF2B5EF4-FFF2-40B4-BE49-F238E27FC236}">
                <a16:creationId xmlns:a16="http://schemas.microsoft.com/office/drawing/2014/main" id="{69DE8640-E19D-4AAE-B966-C02B0C1A24B7}"/>
              </a:ext>
            </a:extLst>
          </p:cNvPr>
          <p:cNvSpPr>
            <a:spLocks noGrp="1"/>
          </p:cNvSpPr>
          <p:nvPr>
            <p:ph type="dt" sz="half" idx="10"/>
          </p:nvPr>
        </p:nvSpPr>
        <p:spPr/>
        <p:txBody>
          <a:bodyPr/>
          <a:lstStyle/>
          <a:p>
            <a:fld id="{54E5DFE2-856E-4B1F-A561-A27F1D2BDD33}" type="datetime1">
              <a:rPr lang="sl-SI" smtClean="0"/>
              <a:t>17. 06. 2026</a:t>
            </a:fld>
            <a:endParaRPr lang="sl-SI"/>
          </a:p>
        </p:txBody>
      </p:sp>
      <p:sp>
        <p:nvSpPr>
          <p:cNvPr id="8" name="Označba mesta noge 7">
            <a:extLst>
              <a:ext uri="{FF2B5EF4-FFF2-40B4-BE49-F238E27FC236}">
                <a16:creationId xmlns:a16="http://schemas.microsoft.com/office/drawing/2014/main" id="{2EE30AD3-A189-4C32-BAEA-E70B6757B23E}"/>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C86E0F31-1B19-41E9-A5F9-EB1973DA30B3}"/>
              </a:ext>
            </a:extLst>
          </p:cNvPr>
          <p:cNvSpPr>
            <a:spLocks noGrp="1"/>
          </p:cNvSpPr>
          <p:nvPr>
            <p:ph type="sldNum" sz="quarter" idx="12"/>
          </p:nvPr>
        </p:nvSpPr>
        <p:spPr/>
        <p:txBody>
          <a:bodyPr/>
          <a:lstStyle/>
          <a:p>
            <a:fld id="{25441DA8-F589-4AB5-8E7A-BA17F1FB2C20}" type="slidenum">
              <a:rPr lang="sl-SI" smtClean="0"/>
              <a:t>‹#›</a:t>
            </a:fld>
            <a:endParaRPr lang="sl-SI" dirty="0"/>
          </a:p>
        </p:txBody>
      </p:sp>
      <p:cxnSp>
        <p:nvCxnSpPr>
          <p:cNvPr id="10" name="Raven povezovalnik 9">
            <a:extLst>
              <a:ext uri="{FF2B5EF4-FFF2-40B4-BE49-F238E27FC236}">
                <a16:creationId xmlns:a16="http://schemas.microsoft.com/office/drawing/2014/main" id="{78CFC003-7D3B-5FFA-CD81-A0F4301BA43C}"/>
              </a:ext>
            </a:extLst>
          </p:cNvPr>
          <p:cNvCxnSpPr/>
          <p:nvPr userDrawn="1"/>
        </p:nvCxnSpPr>
        <p:spPr>
          <a:xfrm>
            <a:off x="176509" y="1008000"/>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
        <p:nvSpPr>
          <p:cNvPr id="14" name="Označba mesta vsebine 3">
            <a:extLst>
              <a:ext uri="{FF2B5EF4-FFF2-40B4-BE49-F238E27FC236}">
                <a16:creationId xmlns:a16="http://schemas.microsoft.com/office/drawing/2014/main" id="{D28FA39D-49F0-0CD1-A75F-A49207DFFB15}"/>
              </a:ext>
            </a:extLst>
          </p:cNvPr>
          <p:cNvSpPr>
            <a:spLocks noGrp="1"/>
          </p:cNvSpPr>
          <p:nvPr>
            <p:ph sz="half" idx="13"/>
          </p:nvPr>
        </p:nvSpPr>
        <p:spPr>
          <a:xfrm>
            <a:off x="6184900" y="2043162"/>
            <a:ext cx="5157787" cy="4150247"/>
          </a:xfrm>
          <a:prstGeom prst="round2DiagRect">
            <a:avLst>
              <a:gd name="adj1" fmla="val 0"/>
              <a:gd name="adj2" fmla="val 7723"/>
            </a:avLst>
          </a:prstGeom>
          <a:ln w="50800">
            <a:gradFill>
              <a:gsLst>
                <a:gs pos="0">
                  <a:srgbClr val="43BD98">
                    <a:alpha val="10000"/>
                  </a:srgbClr>
                </a:gs>
                <a:gs pos="80000">
                  <a:srgbClr val="43BD98">
                    <a:alpha val="60000"/>
                  </a:srgbClr>
                </a:gs>
              </a:gsLst>
              <a:lin ang="0" scaled="0"/>
            </a:gradFill>
          </a:ln>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2160881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F36E4C2-4B35-420D-99B7-47D2201D36BE}"/>
              </a:ext>
            </a:extLst>
          </p:cNvPr>
          <p:cNvSpPr>
            <a:spLocks noGrp="1"/>
          </p:cNvSpPr>
          <p:nvPr>
            <p:ph type="title"/>
          </p:nvPr>
        </p:nvSpPr>
        <p:spPr>
          <a:xfrm>
            <a:off x="1285200" y="126000"/>
            <a:ext cx="9108000" cy="874800"/>
          </a:xfrm>
        </p:spPr>
        <p:txBody>
          <a:bodyPr>
            <a:normAutofit/>
          </a:bodyPr>
          <a:lstStyle>
            <a:lvl1pPr algn="l" defTabSz="914400" rtl="0" eaLnBrk="1" latinLnBrk="0" hangingPunct="1">
              <a:lnSpc>
                <a:spcPct val="90000"/>
              </a:lnSpc>
              <a:spcBef>
                <a:spcPct val="0"/>
              </a:spcBef>
              <a:buNone/>
              <a:defRPr lang="sl-SI" sz="3600" b="1" kern="1200" dirty="0">
                <a:solidFill>
                  <a:schemeClr val="tx2"/>
                </a:solidFill>
                <a:effectLst/>
                <a:latin typeface="+mj-lt"/>
                <a:ea typeface="+mj-ea"/>
                <a:cs typeface="+mj-cs"/>
              </a:defRPr>
            </a:lvl1pPr>
          </a:lstStyle>
          <a:p>
            <a:r>
              <a:rPr lang="sl-SI"/>
              <a:t>Kliknite, če želite urediti slog naslova matrice</a:t>
            </a:r>
            <a:endParaRPr lang="sl-SI" dirty="0"/>
          </a:p>
        </p:txBody>
      </p:sp>
      <p:sp>
        <p:nvSpPr>
          <p:cNvPr id="3" name="Označba mesta datuma 2">
            <a:extLst>
              <a:ext uri="{FF2B5EF4-FFF2-40B4-BE49-F238E27FC236}">
                <a16:creationId xmlns:a16="http://schemas.microsoft.com/office/drawing/2014/main" id="{20C55BCF-AD8B-4476-AF16-86ADF7CD77D4}"/>
              </a:ext>
            </a:extLst>
          </p:cNvPr>
          <p:cNvSpPr>
            <a:spLocks noGrp="1"/>
          </p:cNvSpPr>
          <p:nvPr>
            <p:ph type="dt" sz="half" idx="10"/>
          </p:nvPr>
        </p:nvSpPr>
        <p:spPr/>
        <p:txBody>
          <a:bodyPr/>
          <a:lstStyle/>
          <a:p>
            <a:fld id="{F0CF0B7A-B11F-4A45-BE38-CCDD66C17471}" type="datetime1">
              <a:rPr lang="sl-SI" smtClean="0"/>
              <a:t>17. 06. 2026</a:t>
            </a:fld>
            <a:endParaRPr lang="sl-SI"/>
          </a:p>
        </p:txBody>
      </p:sp>
      <p:sp>
        <p:nvSpPr>
          <p:cNvPr id="4" name="Označba mesta noge 3">
            <a:extLst>
              <a:ext uri="{FF2B5EF4-FFF2-40B4-BE49-F238E27FC236}">
                <a16:creationId xmlns:a16="http://schemas.microsoft.com/office/drawing/2014/main" id="{0DC5B3B8-A79D-400C-8585-9622BCD6DC8A}"/>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4AAD88E7-85B8-40CB-8519-160F396C5ED6}"/>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6" name="Raven povezovalnik 5">
            <a:extLst>
              <a:ext uri="{FF2B5EF4-FFF2-40B4-BE49-F238E27FC236}">
                <a16:creationId xmlns:a16="http://schemas.microsoft.com/office/drawing/2014/main" id="{27C70DCB-AFD2-4E32-9D69-3CA2121BEB8A}"/>
              </a:ext>
            </a:extLst>
          </p:cNvPr>
          <p:cNvCxnSpPr/>
          <p:nvPr userDrawn="1"/>
        </p:nvCxnSpPr>
        <p:spPr>
          <a:xfrm>
            <a:off x="176400" y="1008000"/>
            <a:ext cx="6100866"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5040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29BA2F36-B1DD-427A-9E2B-96D85DE82187}"/>
              </a:ext>
            </a:extLst>
          </p:cNvPr>
          <p:cNvSpPr>
            <a:spLocks noGrp="1"/>
          </p:cNvSpPr>
          <p:nvPr>
            <p:ph type="dt" sz="half" idx="10"/>
          </p:nvPr>
        </p:nvSpPr>
        <p:spPr/>
        <p:txBody>
          <a:bodyPr/>
          <a:lstStyle/>
          <a:p>
            <a:fld id="{D7281A8F-2451-406B-91FD-68B24A947B56}" type="datetime1">
              <a:rPr lang="sl-SI" smtClean="0"/>
              <a:t>17. 06. 2026</a:t>
            </a:fld>
            <a:endParaRPr lang="sl-SI"/>
          </a:p>
        </p:txBody>
      </p:sp>
      <p:sp>
        <p:nvSpPr>
          <p:cNvPr id="3" name="Označba mesta noge 2">
            <a:extLst>
              <a:ext uri="{FF2B5EF4-FFF2-40B4-BE49-F238E27FC236}">
                <a16:creationId xmlns:a16="http://schemas.microsoft.com/office/drawing/2014/main" id="{6DDB4E25-9C19-44AE-86A8-6EE07949C14A}"/>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C720A81C-A07D-4F7D-8FC1-897B4D0C446A}"/>
              </a:ext>
            </a:extLst>
          </p:cNvPr>
          <p:cNvSpPr>
            <a:spLocks noGrp="1"/>
          </p:cNvSpPr>
          <p:nvPr>
            <p:ph type="sldNum" sz="quarter" idx="12"/>
          </p:nvPr>
        </p:nvSpPr>
        <p:spPr/>
        <p:txBody>
          <a:bodyPr/>
          <a:lstStyle/>
          <a:p>
            <a:fld id="{25441DA8-F589-4AB5-8E7A-BA17F1FB2C20}" type="slidenum">
              <a:rPr lang="sl-SI" smtClean="0"/>
              <a:t>‹#›</a:t>
            </a:fld>
            <a:endParaRPr lang="sl-SI"/>
          </a:p>
        </p:txBody>
      </p:sp>
    </p:spTree>
    <p:extLst>
      <p:ext uri="{BB962C8B-B14F-4D97-AF65-F5344CB8AC3E}">
        <p14:creationId xmlns:p14="http://schemas.microsoft.com/office/powerpoint/2010/main" val="719036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sebina z naslovom">
    <p:spTree>
      <p:nvGrpSpPr>
        <p:cNvPr id="1" name=""/>
        <p:cNvGrpSpPr/>
        <p:nvPr/>
      </p:nvGrpSpPr>
      <p:grpSpPr>
        <a:xfrm>
          <a:off x="0" y="0"/>
          <a:ext cx="0" cy="0"/>
          <a:chOff x="0" y="0"/>
          <a:chExt cx="0" cy="0"/>
        </a:xfrm>
      </p:grpSpPr>
      <p:sp>
        <p:nvSpPr>
          <p:cNvPr id="12" name="Označba mesta vsebine 2">
            <a:extLst>
              <a:ext uri="{FF2B5EF4-FFF2-40B4-BE49-F238E27FC236}">
                <a16:creationId xmlns:a16="http://schemas.microsoft.com/office/drawing/2014/main" id="{E4EFF8F5-4742-640D-F073-F43E0FEABFF1}"/>
              </a:ext>
            </a:extLst>
          </p:cNvPr>
          <p:cNvSpPr>
            <a:spLocks noGrp="1"/>
          </p:cNvSpPr>
          <p:nvPr>
            <p:ph idx="13"/>
          </p:nvPr>
        </p:nvSpPr>
        <p:spPr>
          <a:xfrm>
            <a:off x="5176836" y="996948"/>
            <a:ext cx="6178552" cy="4872040"/>
          </a:xfrm>
          <a:prstGeom prst="round2DiagRect">
            <a:avLst>
              <a:gd name="adj1" fmla="val 0"/>
              <a:gd name="adj2" fmla="val 16449"/>
            </a:avLst>
          </a:prstGeom>
          <a:noFill/>
          <a:ln w="50800">
            <a:gradFill>
              <a:gsLst>
                <a:gs pos="0">
                  <a:srgbClr val="43BD98">
                    <a:alpha val="10000"/>
                  </a:srgbClr>
                </a:gs>
                <a:gs pos="80000">
                  <a:srgbClr val="43BD98">
                    <a:alpha val="60000"/>
                  </a:srgbClr>
                </a:gs>
              </a:gsLst>
              <a:lin ang="10800000" scaled="0"/>
            </a:gradFill>
          </a:ln>
        </p:spPr>
        <p:txBody>
          <a:bodyPr/>
          <a:lstStyle>
            <a:lvl1pPr>
              <a:defRPr>
                <a:solidFill>
                  <a:schemeClr val="tx2"/>
                </a:solidFill>
              </a:defRPr>
            </a:lvl1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2" name="Naslov 1">
            <a:extLst>
              <a:ext uri="{FF2B5EF4-FFF2-40B4-BE49-F238E27FC236}">
                <a16:creationId xmlns:a16="http://schemas.microsoft.com/office/drawing/2014/main" id="{BCB0E8F5-521F-45B8-8BCD-27DB3B638D7E}"/>
              </a:ext>
            </a:extLst>
          </p:cNvPr>
          <p:cNvSpPr>
            <a:spLocks noGrp="1"/>
          </p:cNvSpPr>
          <p:nvPr>
            <p:ph type="title"/>
          </p:nvPr>
        </p:nvSpPr>
        <p:spPr>
          <a:xfrm>
            <a:off x="836612" y="904672"/>
            <a:ext cx="3932237" cy="1600200"/>
          </a:xfrm>
        </p:spPr>
        <p:txBody>
          <a:bodyPr anchor="b">
            <a:noAutofit/>
          </a:bodyPr>
          <a:lstStyle>
            <a:lvl1pPr algn="l" defTabSz="914400" rtl="0" eaLnBrk="1" latinLnBrk="0" hangingPunct="1">
              <a:lnSpc>
                <a:spcPct val="90000"/>
              </a:lnSpc>
              <a:spcBef>
                <a:spcPct val="0"/>
              </a:spcBef>
              <a:buNone/>
              <a:defRPr lang="sl-SI" sz="3600" b="1" kern="1200" dirty="0">
                <a:solidFill>
                  <a:schemeClr val="tx2"/>
                </a:solidFill>
                <a:effectLst/>
                <a:latin typeface="+mj-lt"/>
                <a:ea typeface="+mj-ea"/>
                <a:cs typeface="+mj-cs"/>
              </a:defRPr>
            </a:lvl1pPr>
          </a:lstStyle>
          <a:p>
            <a:r>
              <a:rPr lang="sl-SI"/>
              <a:t>Kliknite, če želite urediti slog naslova matrice</a:t>
            </a:r>
            <a:endParaRPr lang="sl-SI" dirty="0"/>
          </a:p>
        </p:txBody>
      </p:sp>
      <p:sp>
        <p:nvSpPr>
          <p:cNvPr id="4" name="Označba mesta besedila 3">
            <a:extLst>
              <a:ext uri="{FF2B5EF4-FFF2-40B4-BE49-F238E27FC236}">
                <a16:creationId xmlns:a16="http://schemas.microsoft.com/office/drawing/2014/main" id="{8BFB3D99-DFE5-4FBB-9B20-4151126C9F56}"/>
              </a:ext>
            </a:extLst>
          </p:cNvPr>
          <p:cNvSpPr>
            <a:spLocks noGrp="1"/>
          </p:cNvSpPr>
          <p:nvPr>
            <p:ph type="body" sz="half" idx="2"/>
          </p:nvPr>
        </p:nvSpPr>
        <p:spPr>
          <a:xfrm>
            <a:off x="839788" y="2616740"/>
            <a:ext cx="3932237" cy="325224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C0235333-F9F7-45FF-9766-570291EBB4DE}"/>
              </a:ext>
            </a:extLst>
          </p:cNvPr>
          <p:cNvSpPr>
            <a:spLocks noGrp="1"/>
          </p:cNvSpPr>
          <p:nvPr>
            <p:ph type="dt" sz="half" idx="10"/>
          </p:nvPr>
        </p:nvSpPr>
        <p:spPr/>
        <p:txBody>
          <a:bodyPr/>
          <a:lstStyle/>
          <a:p>
            <a:fld id="{9E12218A-C8DA-415B-8893-8345FDBBDC46}" type="datetime1">
              <a:rPr lang="sl-SI" smtClean="0"/>
              <a:t>17. 06. 2026</a:t>
            </a:fld>
            <a:endParaRPr lang="sl-SI"/>
          </a:p>
        </p:txBody>
      </p:sp>
      <p:sp>
        <p:nvSpPr>
          <p:cNvPr id="6" name="Označba mesta noge 5">
            <a:extLst>
              <a:ext uri="{FF2B5EF4-FFF2-40B4-BE49-F238E27FC236}">
                <a16:creationId xmlns:a16="http://schemas.microsoft.com/office/drawing/2014/main" id="{57DDDAFD-3560-4C18-9937-EE74468A8481}"/>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992434A-C5BA-4C90-85DC-8B1FBC6C244D}"/>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10" name="Raven povezovalnik 9">
            <a:extLst>
              <a:ext uri="{FF2B5EF4-FFF2-40B4-BE49-F238E27FC236}">
                <a16:creationId xmlns:a16="http://schemas.microsoft.com/office/drawing/2014/main" id="{FDC5CBF2-2D06-4F8D-8DF6-1FD2BECAB4AA}"/>
              </a:ext>
            </a:extLst>
          </p:cNvPr>
          <p:cNvCxnSpPr>
            <a:cxnSpLocks/>
          </p:cNvCxnSpPr>
          <p:nvPr userDrawn="1"/>
        </p:nvCxnSpPr>
        <p:spPr>
          <a:xfrm>
            <a:off x="235086" y="2568102"/>
            <a:ext cx="4533763"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41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39A7EC5-F1E7-48EE-B683-B505B79F09D2}"/>
              </a:ext>
            </a:extLst>
          </p:cNvPr>
          <p:cNvSpPr>
            <a:spLocks noGrp="1"/>
          </p:cNvSpPr>
          <p:nvPr>
            <p:ph type="title"/>
          </p:nvPr>
        </p:nvSpPr>
        <p:spPr>
          <a:xfrm>
            <a:off x="836612" y="885217"/>
            <a:ext cx="3932237" cy="1600200"/>
          </a:xfrm>
        </p:spPr>
        <p:txBody>
          <a:bodyPr anchor="b">
            <a:normAutofit/>
          </a:bodyPr>
          <a:lstStyle>
            <a:lvl1pPr algn="l" defTabSz="914400" rtl="0" eaLnBrk="1" latinLnBrk="0" hangingPunct="1">
              <a:lnSpc>
                <a:spcPct val="90000"/>
              </a:lnSpc>
              <a:spcBef>
                <a:spcPct val="0"/>
              </a:spcBef>
              <a:buNone/>
              <a:defRPr lang="sl-SI" sz="3600" b="1" kern="1200" dirty="0">
                <a:solidFill>
                  <a:schemeClr val="tx2"/>
                </a:solidFill>
                <a:effectLst/>
                <a:latin typeface="+mj-lt"/>
                <a:ea typeface="+mj-ea"/>
                <a:cs typeface="+mj-cs"/>
              </a:defRPr>
            </a:lvl1pPr>
          </a:lstStyle>
          <a:p>
            <a:r>
              <a:rPr lang="sl-SI"/>
              <a:t>Kliknite, če želite urediti slog naslova matrice</a:t>
            </a:r>
            <a:endParaRPr lang="sl-SI" dirty="0"/>
          </a:p>
        </p:txBody>
      </p:sp>
      <p:sp>
        <p:nvSpPr>
          <p:cNvPr id="3" name="Označba mesta slike 2">
            <a:extLst>
              <a:ext uri="{FF2B5EF4-FFF2-40B4-BE49-F238E27FC236}">
                <a16:creationId xmlns:a16="http://schemas.microsoft.com/office/drawing/2014/main" id="{687CE9E2-7632-4685-AB18-F566FAF0351E}"/>
              </a:ext>
            </a:extLst>
          </p:cNvPr>
          <p:cNvSpPr>
            <a:spLocks noGrp="1"/>
          </p:cNvSpPr>
          <p:nvPr>
            <p:ph type="pic" idx="1"/>
          </p:nvPr>
        </p:nvSpPr>
        <p:spPr>
          <a:xfrm>
            <a:off x="5183188" y="987425"/>
            <a:ext cx="6172200" cy="4873625"/>
          </a:xfrm>
          <a:prstGeom prst="round2DiagRect">
            <a:avLst>
              <a:gd name="adj1" fmla="val 0"/>
              <a:gd name="adj2" fmla="val 14233"/>
            </a:avLst>
          </a:prstGeom>
          <a:noFill/>
          <a:effectLst>
            <a:softEdge rad="635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sl-SI" dirty="0"/>
          </a:p>
        </p:txBody>
      </p:sp>
      <p:sp>
        <p:nvSpPr>
          <p:cNvPr id="4" name="Označba mesta besedila 3">
            <a:extLst>
              <a:ext uri="{FF2B5EF4-FFF2-40B4-BE49-F238E27FC236}">
                <a16:creationId xmlns:a16="http://schemas.microsoft.com/office/drawing/2014/main" id="{E6162964-219C-4154-BAFD-CF8CDF566521}"/>
              </a:ext>
            </a:extLst>
          </p:cNvPr>
          <p:cNvSpPr>
            <a:spLocks noGrp="1"/>
          </p:cNvSpPr>
          <p:nvPr>
            <p:ph type="body" sz="half" idx="2"/>
          </p:nvPr>
        </p:nvSpPr>
        <p:spPr>
          <a:xfrm>
            <a:off x="839788" y="2645922"/>
            <a:ext cx="3932237" cy="32230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793D966-065F-4A10-BA49-CC550F8A3E39}"/>
              </a:ext>
            </a:extLst>
          </p:cNvPr>
          <p:cNvSpPr>
            <a:spLocks noGrp="1"/>
          </p:cNvSpPr>
          <p:nvPr>
            <p:ph type="dt" sz="half" idx="10"/>
          </p:nvPr>
        </p:nvSpPr>
        <p:spPr/>
        <p:txBody>
          <a:bodyPr/>
          <a:lstStyle/>
          <a:p>
            <a:fld id="{04B50B54-F909-4580-80FC-670524797CAB}" type="datetime1">
              <a:rPr lang="sl-SI" smtClean="0"/>
              <a:t>17. 06. 2026</a:t>
            </a:fld>
            <a:endParaRPr lang="sl-SI"/>
          </a:p>
        </p:txBody>
      </p:sp>
      <p:sp>
        <p:nvSpPr>
          <p:cNvPr id="6" name="Označba mesta noge 5">
            <a:extLst>
              <a:ext uri="{FF2B5EF4-FFF2-40B4-BE49-F238E27FC236}">
                <a16:creationId xmlns:a16="http://schemas.microsoft.com/office/drawing/2014/main" id="{9AD058E8-BCDD-418F-AE07-88D704D4FD4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DF0C52A-2E7F-4A7A-B898-8179E15281E2}"/>
              </a:ext>
            </a:extLst>
          </p:cNvPr>
          <p:cNvSpPr>
            <a:spLocks noGrp="1"/>
          </p:cNvSpPr>
          <p:nvPr>
            <p:ph type="sldNum" sz="quarter" idx="12"/>
          </p:nvPr>
        </p:nvSpPr>
        <p:spPr/>
        <p:txBody>
          <a:bodyPr/>
          <a:lstStyle/>
          <a:p>
            <a:fld id="{25441DA8-F589-4AB5-8E7A-BA17F1FB2C20}" type="slidenum">
              <a:rPr lang="sl-SI" smtClean="0"/>
              <a:t>‹#›</a:t>
            </a:fld>
            <a:endParaRPr lang="sl-SI"/>
          </a:p>
        </p:txBody>
      </p:sp>
      <p:cxnSp>
        <p:nvCxnSpPr>
          <p:cNvPr id="8" name="Raven povezovalnik 7">
            <a:extLst>
              <a:ext uri="{FF2B5EF4-FFF2-40B4-BE49-F238E27FC236}">
                <a16:creationId xmlns:a16="http://schemas.microsoft.com/office/drawing/2014/main" id="{C684AE56-08DB-4DC3-B2B5-1FA0933336C5}"/>
              </a:ext>
            </a:extLst>
          </p:cNvPr>
          <p:cNvCxnSpPr>
            <a:cxnSpLocks/>
          </p:cNvCxnSpPr>
          <p:nvPr userDrawn="1"/>
        </p:nvCxnSpPr>
        <p:spPr>
          <a:xfrm>
            <a:off x="235086" y="2568102"/>
            <a:ext cx="4533763" cy="0"/>
          </a:xfrm>
          <a:prstGeom prst="line">
            <a:avLst/>
          </a:prstGeom>
          <a:ln w="50800">
            <a:gradFill flip="none" rotWithShape="1">
              <a:gsLst>
                <a:gs pos="0">
                  <a:schemeClr val="accent1">
                    <a:lumMod val="5000"/>
                    <a:lumOff val="95000"/>
                  </a:schemeClr>
                </a:gs>
                <a:gs pos="100000">
                  <a:srgbClr val="43BD98"/>
                </a:gs>
              </a:gsLst>
              <a:lin ang="1080000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286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A green logo with text&#10;&#10;Description automatically generated">
            <a:extLst>
              <a:ext uri="{FF2B5EF4-FFF2-40B4-BE49-F238E27FC236}">
                <a16:creationId xmlns:a16="http://schemas.microsoft.com/office/drawing/2014/main" id="{F7ED870E-5296-83D8-141A-4AFB19E73E6E}"/>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57451" y="136525"/>
            <a:ext cx="908145" cy="802800"/>
          </a:xfrm>
          <a:prstGeom prst="rect">
            <a:avLst/>
          </a:prstGeom>
        </p:spPr>
      </p:pic>
      <p:pic>
        <p:nvPicPr>
          <p:cNvPr id="18" name="Picture 17" descr="A green logo with text&#10;&#10;Description automatically generated">
            <a:extLst>
              <a:ext uri="{FF2B5EF4-FFF2-40B4-BE49-F238E27FC236}">
                <a16:creationId xmlns:a16="http://schemas.microsoft.com/office/drawing/2014/main" id="{82A6DEB2-11D2-A007-2246-96B5BA69EBA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26404" y="131125"/>
            <a:ext cx="908145" cy="802800"/>
          </a:xfrm>
          <a:prstGeom prst="rect">
            <a:avLst/>
          </a:prstGeom>
        </p:spPr>
      </p:pic>
      <p:sp>
        <p:nvSpPr>
          <p:cNvPr id="9" name="Pravokotnik 1">
            <a:extLst>
              <a:ext uri="{FF2B5EF4-FFF2-40B4-BE49-F238E27FC236}">
                <a16:creationId xmlns:a16="http://schemas.microsoft.com/office/drawing/2014/main" id="{0929BBF3-FA2D-4581-ACC6-BF2F2926E86B}"/>
              </a:ext>
            </a:extLst>
          </p:cNvPr>
          <p:cNvSpPr/>
          <p:nvPr userDrawn="1"/>
        </p:nvSpPr>
        <p:spPr>
          <a:xfrm>
            <a:off x="11432274" y="6122776"/>
            <a:ext cx="757451" cy="735224"/>
          </a:xfrm>
          <a:custGeom>
            <a:avLst/>
            <a:gdLst>
              <a:gd name="connsiteX0" fmla="*/ 0 w 757451"/>
              <a:gd name="connsiteY0" fmla="*/ 0 h 735224"/>
              <a:gd name="connsiteX1" fmla="*/ 757451 w 757451"/>
              <a:gd name="connsiteY1" fmla="*/ 0 h 735224"/>
              <a:gd name="connsiteX2" fmla="*/ 757451 w 757451"/>
              <a:gd name="connsiteY2" fmla="*/ 735224 h 735224"/>
              <a:gd name="connsiteX3" fmla="*/ 0 w 757451"/>
              <a:gd name="connsiteY3" fmla="*/ 735224 h 735224"/>
              <a:gd name="connsiteX4" fmla="*/ 0 w 757451"/>
              <a:gd name="connsiteY4" fmla="*/ 0 h 735224"/>
              <a:gd name="connsiteX0" fmla="*/ 0 w 757451"/>
              <a:gd name="connsiteY0" fmla="*/ 91902 h 827126"/>
              <a:gd name="connsiteX1" fmla="*/ 757451 w 757451"/>
              <a:gd name="connsiteY1" fmla="*/ 91902 h 827126"/>
              <a:gd name="connsiteX2" fmla="*/ 757451 w 757451"/>
              <a:gd name="connsiteY2" fmla="*/ 827126 h 827126"/>
              <a:gd name="connsiteX3" fmla="*/ 0 w 757451"/>
              <a:gd name="connsiteY3" fmla="*/ 827126 h 827126"/>
              <a:gd name="connsiteX4" fmla="*/ 0 w 757451"/>
              <a:gd name="connsiteY4" fmla="*/ 91902 h 827126"/>
              <a:gd name="connsiteX0" fmla="*/ 94681 w 852132"/>
              <a:gd name="connsiteY0" fmla="*/ 91902 h 827126"/>
              <a:gd name="connsiteX1" fmla="*/ 852132 w 852132"/>
              <a:gd name="connsiteY1" fmla="*/ 91902 h 827126"/>
              <a:gd name="connsiteX2" fmla="*/ 852132 w 852132"/>
              <a:gd name="connsiteY2" fmla="*/ 827126 h 827126"/>
              <a:gd name="connsiteX3" fmla="*/ 94681 w 852132"/>
              <a:gd name="connsiteY3" fmla="*/ 827126 h 827126"/>
              <a:gd name="connsiteX4" fmla="*/ 94681 w 852132"/>
              <a:gd name="connsiteY4" fmla="*/ 91902 h 827126"/>
              <a:gd name="connsiteX0" fmla="*/ 426810 w 781652"/>
              <a:gd name="connsiteY0" fmla="*/ 354529 h 762207"/>
              <a:gd name="connsiteX1" fmla="*/ 781652 w 781652"/>
              <a:gd name="connsiteY1" fmla="*/ 26983 h 762207"/>
              <a:gd name="connsiteX2" fmla="*/ 781652 w 781652"/>
              <a:gd name="connsiteY2" fmla="*/ 762207 h 762207"/>
              <a:gd name="connsiteX3" fmla="*/ 24201 w 781652"/>
              <a:gd name="connsiteY3" fmla="*/ 762207 h 762207"/>
              <a:gd name="connsiteX4" fmla="*/ 426810 w 781652"/>
              <a:gd name="connsiteY4" fmla="*/ 354529 h 762207"/>
              <a:gd name="connsiteX0" fmla="*/ 426810 w 781652"/>
              <a:gd name="connsiteY0" fmla="*/ 327546 h 735224"/>
              <a:gd name="connsiteX1" fmla="*/ 781652 w 781652"/>
              <a:gd name="connsiteY1" fmla="*/ 0 h 735224"/>
              <a:gd name="connsiteX2" fmla="*/ 781652 w 781652"/>
              <a:gd name="connsiteY2" fmla="*/ 735224 h 735224"/>
              <a:gd name="connsiteX3" fmla="*/ 24201 w 781652"/>
              <a:gd name="connsiteY3" fmla="*/ 735224 h 735224"/>
              <a:gd name="connsiteX4" fmla="*/ 426810 w 781652"/>
              <a:gd name="connsiteY4" fmla="*/ 327546 h 735224"/>
              <a:gd name="connsiteX0" fmla="*/ 268485 w 793924"/>
              <a:gd name="connsiteY0" fmla="*/ 252484 h 735224"/>
              <a:gd name="connsiteX1" fmla="*/ 793924 w 793924"/>
              <a:gd name="connsiteY1" fmla="*/ 0 h 735224"/>
              <a:gd name="connsiteX2" fmla="*/ 793924 w 793924"/>
              <a:gd name="connsiteY2" fmla="*/ 735224 h 735224"/>
              <a:gd name="connsiteX3" fmla="*/ 36473 w 793924"/>
              <a:gd name="connsiteY3" fmla="*/ 735224 h 735224"/>
              <a:gd name="connsiteX4" fmla="*/ 268485 w 793924"/>
              <a:gd name="connsiteY4" fmla="*/ 252484 h 735224"/>
              <a:gd name="connsiteX0" fmla="*/ 232012 w 757451"/>
              <a:gd name="connsiteY0" fmla="*/ 252484 h 735224"/>
              <a:gd name="connsiteX1" fmla="*/ 757451 w 757451"/>
              <a:gd name="connsiteY1" fmla="*/ 0 h 735224"/>
              <a:gd name="connsiteX2" fmla="*/ 757451 w 757451"/>
              <a:gd name="connsiteY2" fmla="*/ 735224 h 735224"/>
              <a:gd name="connsiteX3" fmla="*/ 0 w 757451"/>
              <a:gd name="connsiteY3" fmla="*/ 735224 h 735224"/>
              <a:gd name="connsiteX4" fmla="*/ 232012 w 757451"/>
              <a:gd name="connsiteY4" fmla="*/ 252484 h 735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7451" h="735224">
                <a:moveTo>
                  <a:pt x="232012" y="252484"/>
                </a:moveTo>
                <a:cubicBezTo>
                  <a:pt x="358254" y="129947"/>
                  <a:pt x="330958" y="164066"/>
                  <a:pt x="757451" y="0"/>
                </a:cubicBezTo>
                <a:lnTo>
                  <a:pt x="757451" y="735224"/>
                </a:lnTo>
                <a:lnTo>
                  <a:pt x="0" y="735224"/>
                </a:lnTo>
                <a:cubicBezTo>
                  <a:pt x="201305" y="503505"/>
                  <a:pt x="105770" y="375021"/>
                  <a:pt x="232012" y="252484"/>
                </a:cubicBezTo>
                <a:close/>
              </a:path>
            </a:pathLst>
          </a:custGeom>
          <a:solidFill>
            <a:srgbClr val="43BD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 name="Označba mesta naslova 1">
            <a:extLst>
              <a:ext uri="{FF2B5EF4-FFF2-40B4-BE49-F238E27FC236}">
                <a16:creationId xmlns:a16="http://schemas.microsoft.com/office/drawing/2014/main" id="{519D1B70-A132-4DAA-99C4-78615142C145}"/>
              </a:ext>
            </a:extLst>
          </p:cNvPr>
          <p:cNvSpPr>
            <a:spLocks noGrp="1"/>
          </p:cNvSpPr>
          <p:nvPr>
            <p:ph type="title"/>
          </p:nvPr>
        </p:nvSpPr>
        <p:spPr>
          <a:xfrm>
            <a:off x="1575880" y="365125"/>
            <a:ext cx="9231551" cy="1325563"/>
          </a:xfrm>
          <a:prstGeom prst="rect">
            <a:avLst/>
          </a:prstGeom>
        </p:spPr>
        <p:txBody>
          <a:bodyPr vert="horz" lIns="91440" tIns="45720" rIns="91440" bIns="45720" rtlCol="0" anchor="ctr">
            <a:normAutofit/>
          </a:bodyPr>
          <a:lstStyle/>
          <a:p>
            <a:r>
              <a:rPr lang="sl-SI" dirty="0"/>
              <a:t>Kliknite, če želite urediti slog naslova matrice</a:t>
            </a:r>
          </a:p>
        </p:txBody>
      </p:sp>
      <p:sp>
        <p:nvSpPr>
          <p:cNvPr id="3" name="Označba mesta besedila 2">
            <a:extLst>
              <a:ext uri="{FF2B5EF4-FFF2-40B4-BE49-F238E27FC236}">
                <a16:creationId xmlns:a16="http://schemas.microsoft.com/office/drawing/2014/main" id="{651E98F5-0780-4B30-BCDE-28F074A8529F}"/>
              </a:ext>
            </a:extLst>
          </p:cNvPr>
          <p:cNvSpPr>
            <a:spLocks noGrp="1"/>
          </p:cNvSpPr>
          <p:nvPr>
            <p:ph type="body" idx="1"/>
          </p:nvPr>
        </p:nvSpPr>
        <p:spPr>
          <a:xfrm>
            <a:off x="1575880" y="1825625"/>
            <a:ext cx="9231551" cy="4351338"/>
          </a:xfrm>
          <a:prstGeom prst="rect">
            <a:avLst/>
          </a:prstGeom>
        </p:spPr>
        <p:txBody>
          <a:bodyPr vert="horz" lIns="91440" tIns="45720" rIns="91440" bIns="45720" rtlCol="0">
            <a:normAutofit/>
          </a:bodyPr>
          <a:lstStyle/>
          <a:p>
            <a:pPr lvl="0"/>
            <a:r>
              <a:rPr lang="sl-SI" dirty="0"/>
              <a:t>Kliknite za urejanje slogov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datuma 3">
            <a:extLst>
              <a:ext uri="{FF2B5EF4-FFF2-40B4-BE49-F238E27FC236}">
                <a16:creationId xmlns:a16="http://schemas.microsoft.com/office/drawing/2014/main" id="{93E167E9-AD3D-473A-BF9E-55BBF82ACE0F}"/>
              </a:ext>
            </a:extLst>
          </p:cNvPr>
          <p:cNvSpPr>
            <a:spLocks noGrp="1"/>
          </p:cNvSpPr>
          <p:nvPr>
            <p:ph type="dt" sz="half" idx="2"/>
          </p:nvPr>
        </p:nvSpPr>
        <p:spPr>
          <a:xfrm>
            <a:off x="107676" y="6367565"/>
            <a:ext cx="2743200" cy="365125"/>
          </a:xfrm>
          <a:prstGeom prst="rect">
            <a:avLst/>
          </a:prstGeom>
        </p:spPr>
        <p:txBody>
          <a:bodyPr vert="horz" lIns="91440" tIns="45720" rIns="91440" bIns="45720" rtlCol="0" anchor="ctr"/>
          <a:lstStyle>
            <a:lvl1pPr algn="l">
              <a:defRPr sz="1200">
                <a:solidFill>
                  <a:schemeClr val="tx2"/>
                </a:solidFill>
              </a:defRPr>
            </a:lvl1pPr>
          </a:lstStyle>
          <a:p>
            <a:fld id="{6BB8C87A-5533-4161-BA06-D11F999A40E3}" type="datetime1">
              <a:rPr lang="sl-SI" smtClean="0"/>
              <a:pPr/>
              <a:t>17. 06. 2026</a:t>
            </a:fld>
            <a:endParaRPr lang="sl-SI" dirty="0"/>
          </a:p>
        </p:txBody>
      </p:sp>
      <p:sp>
        <p:nvSpPr>
          <p:cNvPr id="5" name="Označba mesta noge 4">
            <a:extLst>
              <a:ext uri="{FF2B5EF4-FFF2-40B4-BE49-F238E27FC236}">
                <a16:creationId xmlns:a16="http://schemas.microsoft.com/office/drawing/2014/main" id="{78412C44-3831-4E44-B263-965DBA1421EA}"/>
              </a:ext>
            </a:extLst>
          </p:cNvPr>
          <p:cNvSpPr>
            <a:spLocks noGrp="1"/>
          </p:cNvSpPr>
          <p:nvPr>
            <p:ph type="ftr" sz="quarter" idx="3"/>
          </p:nvPr>
        </p:nvSpPr>
        <p:spPr>
          <a:xfrm>
            <a:off x="6277375" y="6387020"/>
            <a:ext cx="4114800" cy="365125"/>
          </a:xfrm>
          <a:prstGeom prst="rect">
            <a:avLst/>
          </a:prstGeom>
        </p:spPr>
        <p:txBody>
          <a:bodyPr vert="horz" lIns="91440" tIns="45720" rIns="91440" bIns="45720" rtlCol="0" anchor="ctr"/>
          <a:lstStyle>
            <a:lvl1pPr algn="ctr">
              <a:defRPr sz="1200">
                <a:solidFill>
                  <a:schemeClr val="tx2"/>
                </a:solidFill>
              </a:defRPr>
            </a:lvl1pPr>
          </a:lstStyle>
          <a:p>
            <a:endParaRPr lang="sl-SI" dirty="0"/>
          </a:p>
        </p:txBody>
      </p:sp>
      <p:sp>
        <p:nvSpPr>
          <p:cNvPr id="6" name="Označba mesta številke diapozitiva 5">
            <a:extLst>
              <a:ext uri="{FF2B5EF4-FFF2-40B4-BE49-F238E27FC236}">
                <a16:creationId xmlns:a16="http://schemas.microsoft.com/office/drawing/2014/main" id="{C3DCBC23-08FA-4C1C-B5D5-DA2B4BAC83CE}"/>
              </a:ext>
            </a:extLst>
          </p:cNvPr>
          <p:cNvSpPr>
            <a:spLocks noGrp="1"/>
          </p:cNvSpPr>
          <p:nvPr>
            <p:ph type="sldNum" sz="quarter" idx="4"/>
          </p:nvPr>
        </p:nvSpPr>
        <p:spPr>
          <a:xfrm>
            <a:off x="11609161" y="6332098"/>
            <a:ext cx="527864" cy="474967"/>
          </a:xfrm>
          <a:prstGeom prst="rect">
            <a:avLst/>
          </a:prstGeom>
        </p:spPr>
        <p:txBody>
          <a:bodyPr vert="horz" lIns="91440" tIns="45720" rIns="91440" bIns="45720" rtlCol="0" anchor="ctr">
            <a:normAutofit/>
          </a:bodyPr>
          <a:lstStyle>
            <a:lvl1pPr algn="r">
              <a:defRPr sz="1600" b="1">
                <a:solidFill>
                  <a:schemeClr val="tx2"/>
                </a:solidFill>
              </a:defRPr>
            </a:lvl1pPr>
          </a:lstStyle>
          <a:p>
            <a:pPr algn="ctr"/>
            <a:fld id="{25441DA8-F589-4AB5-8E7A-BA17F1FB2C20}" type="slidenum">
              <a:rPr lang="sl-SI" smtClean="0"/>
              <a:pPr algn="ctr"/>
              <a:t>‹#›</a:t>
            </a:fld>
            <a:endParaRPr lang="sl-SI" dirty="0"/>
          </a:p>
        </p:txBody>
      </p:sp>
      <p:sp>
        <p:nvSpPr>
          <p:cNvPr id="10" name="Označba mesta številke diapozitiva 5">
            <a:extLst>
              <a:ext uri="{FF2B5EF4-FFF2-40B4-BE49-F238E27FC236}">
                <a16:creationId xmlns:a16="http://schemas.microsoft.com/office/drawing/2014/main" id="{C3DC9EA5-FBE4-479C-993E-9F6AB6D803A2}"/>
              </a:ext>
            </a:extLst>
          </p:cNvPr>
          <p:cNvSpPr txBox="1">
            <a:spLocks/>
          </p:cNvSpPr>
          <p:nvPr userDrawn="1"/>
        </p:nvSpPr>
        <p:spPr>
          <a:xfrm>
            <a:off x="11707387" y="6428801"/>
            <a:ext cx="429638" cy="365125"/>
          </a:xfrm>
          <a:prstGeom prst="rect">
            <a:avLst/>
          </a:prstGeom>
        </p:spPr>
        <p:txBody>
          <a:bodyPr vert="horz" lIns="91440" tIns="45720" rIns="91440" bIns="45720" rtlCol="0" anchor="ctr">
            <a:normAutofit/>
          </a:bodyPr>
          <a:lstStyle>
            <a:defPPr>
              <a:defRPr lang="sl-SI"/>
            </a:defPPr>
            <a:lvl1pPr marL="0" algn="r" defTabSz="914400" rtl="0" eaLnBrk="1" latinLnBrk="0" hangingPunct="1">
              <a:defRPr sz="1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sl-SI" dirty="0"/>
          </a:p>
        </p:txBody>
      </p:sp>
    </p:spTree>
    <p:extLst>
      <p:ext uri="{BB962C8B-B14F-4D97-AF65-F5344CB8AC3E}">
        <p14:creationId xmlns:p14="http://schemas.microsoft.com/office/powerpoint/2010/main" val="2054788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številke diapozitiva 1">
            <a:extLst>
              <a:ext uri="{FF2B5EF4-FFF2-40B4-BE49-F238E27FC236}">
                <a16:creationId xmlns:a16="http://schemas.microsoft.com/office/drawing/2014/main" id="{8F60D8D0-8F15-2BF5-52E6-64F9D22A8F1B}"/>
              </a:ext>
            </a:extLst>
          </p:cNvPr>
          <p:cNvSpPr>
            <a:spLocks noGrp="1"/>
          </p:cNvSpPr>
          <p:nvPr>
            <p:ph type="sldNum" sz="quarter" idx="12"/>
          </p:nvPr>
        </p:nvSpPr>
        <p:spPr/>
        <p:txBody>
          <a:bodyPr/>
          <a:lstStyle/>
          <a:p>
            <a:fld id="{25441DA8-F589-4AB5-8E7A-BA17F1FB2C20}" type="slidenum">
              <a:rPr lang="sl-SI" smtClean="0"/>
              <a:t>1</a:t>
            </a:fld>
            <a:endParaRPr lang="sl-SI" dirty="0"/>
          </a:p>
        </p:txBody>
      </p:sp>
      <p:sp>
        <p:nvSpPr>
          <p:cNvPr id="3" name="Podnaslov 2">
            <a:extLst>
              <a:ext uri="{FF2B5EF4-FFF2-40B4-BE49-F238E27FC236}">
                <a16:creationId xmlns:a16="http://schemas.microsoft.com/office/drawing/2014/main" id="{687398BA-5696-6596-857A-4BA17B8DBE1E}"/>
              </a:ext>
            </a:extLst>
          </p:cNvPr>
          <p:cNvSpPr>
            <a:spLocks noGrp="1"/>
          </p:cNvSpPr>
          <p:nvPr>
            <p:ph type="subTitle" idx="1"/>
          </p:nvPr>
        </p:nvSpPr>
        <p:spPr/>
        <p:txBody>
          <a:bodyPr/>
          <a:lstStyle/>
          <a:p>
            <a:r>
              <a:rPr lang="sl-SI" dirty="0"/>
              <a:t>Ljubljana, 2024</a:t>
            </a:r>
          </a:p>
        </p:txBody>
      </p:sp>
      <p:sp>
        <p:nvSpPr>
          <p:cNvPr id="5" name="Naslov 4">
            <a:extLst>
              <a:ext uri="{FF2B5EF4-FFF2-40B4-BE49-F238E27FC236}">
                <a16:creationId xmlns:a16="http://schemas.microsoft.com/office/drawing/2014/main" id="{4EA6F089-F46E-2BE4-5C2E-21388D8C637A}"/>
              </a:ext>
            </a:extLst>
          </p:cNvPr>
          <p:cNvSpPr>
            <a:spLocks noGrp="1"/>
          </p:cNvSpPr>
          <p:nvPr>
            <p:ph type="ctrTitle"/>
          </p:nvPr>
        </p:nvSpPr>
        <p:spPr/>
        <p:txBody>
          <a:bodyPr>
            <a:normAutofit/>
          </a:bodyPr>
          <a:lstStyle/>
          <a:p>
            <a:r>
              <a:rPr lang="sl-SI" dirty="0"/>
              <a:t>VIZIJA RAZVOJA</a:t>
            </a:r>
            <a:br>
              <a:rPr lang="sl-SI" dirty="0"/>
            </a:br>
            <a:r>
              <a:rPr lang="sl-SI" dirty="0"/>
              <a:t>SEKCIJE ZUNANJIH REVIZORJEV</a:t>
            </a:r>
            <a:br>
              <a:rPr lang="sl-SI" dirty="0"/>
            </a:br>
            <a:r>
              <a:rPr lang="sl-SI" dirty="0"/>
              <a:t>2024–2027</a:t>
            </a:r>
          </a:p>
        </p:txBody>
      </p:sp>
      <p:sp>
        <p:nvSpPr>
          <p:cNvPr id="7" name="Označba mesta vsebine 6">
            <a:extLst>
              <a:ext uri="{FF2B5EF4-FFF2-40B4-BE49-F238E27FC236}">
                <a16:creationId xmlns:a16="http://schemas.microsoft.com/office/drawing/2014/main" id="{13B60D28-A595-95C8-EE40-A45777260108}"/>
              </a:ext>
            </a:extLst>
          </p:cNvPr>
          <p:cNvSpPr>
            <a:spLocks noGrp="1"/>
          </p:cNvSpPr>
          <p:nvPr>
            <p:ph sz="quarter" idx="13"/>
          </p:nvPr>
        </p:nvSpPr>
        <p:spPr/>
        <p:txBody>
          <a:bodyPr/>
          <a:lstStyle/>
          <a:p>
            <a:endParaRPr lang="sl-SI"/>
          </a:p>
        </p:txBody>
      </p:sp>
    </p:spTree>
    <p:extLst>
      <p:ext uri="{BB962C8B-B14F-4D97-AF65-F5344CB8AC3E}">
        <p14:creationId xmlns:p14="http://schemas.microsoft.com/office/powerpoint/2010/main" val="85169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Autofit/>
          </a:bodyPr>
          <a:lstStyle/>
          <a:p>
            <a:pPr marL="0" indent="0">
              <a:buNone/>
            </a:pPr>
            <a:r>
              <a:rPr lang="sl-SI" sz="2000" b="1" dirty="0"/>
              <a:t>Vizija</a:t>
            </a:r>
            <a:r>
              <a:rPr lang="sl-SI" sz="2000" dirty="0"/>
              <a:t> predstavlja prihodnjo usmeritev sekcije zunanjih revizorjev, kakšna naj bi sekcija bila in kaj naj bi počela. </a:t>
            </a:r>
          </a:p>
          <a:p>
            <a:pPr marL="0" indent="0">
              <a:buNone/>
            </a:pPr>
            <a:r>
              <a:rPr lang="sl-SI" sz="2000" b="1" i="1" dirty="0"/>
              <a:t>Revizijski svet podpira Slovenski inštitut za revizijo </a:t>
            </a:r>
            <a:r>
              <a:rPr lang="sl-SI" sz="2000" b="1" i="1"/>
              <a:t>v prizadevanjih, </a:t>
            </a:r>
            <a:r>
              <a:rPr lang="sl-SI" sz="2000" b="1" i="1" dirty="0"/>
              <a:t>da ostane vodilni nacionalni inštitut na področju uveljavljanja revizijskih standardov, izobraževanja in razvoja prakse revidiranja. Naš cilj je ustvariti okolje, v katerem bodo strokovnjaki na področju revidiranja delovali skladno z najboljšimi mednarodnimi praksami in kjer bo zaupanje v njihovo delo veliko tako med poslovnimi subjekti kot tudi v širši javnosti. S svojim delovanjem:</a:t>
            </a:r>
          </a:p>
          <a:p>
            <a:pPr algn="just">
              <a:spcBef>
                <a:spcPts val="600"/>
              </a:spcBef>
            </a:pPr>
            <a:r>
              <a:rPr lang="sl-SI" sz="2000" b="1" i="1" dirty="0"/>
              <a:t>bomo zagotavljali temelje za razvoj stroke; </a:t>
            </a:r>
          </a:p>
          <a:p>
            <a:pPr algn="just"/>
            <a:r>
              <a:rPr lang="sl-SI" sz="2000" b="1" i="1" dirty="0"/>
              <a:t>prizadevali si bomo za povrnitev zanimanja za poklic revizorja ter z izboljšanjem ugleda stroke postali spoštovana in privlačna stroka za mlade iskalce zaposlitve;</a:t>
            </a:r>
          </a:p>
          <a:p>
            <a:pPr algn="just"/>
            <a:r>
              <a:rPr lang="sl-SI" sz="2000" b="1" i="1" dirty="0"/>
              <a:t>postali bomo strokovno združenje, ki podpira razvoj revizijskih družb in povečuje kakovost izvajanja storitev revidiranja v Sloveniji;</a:t>
            </a:r>
          </a:p>
          <a:p>
            <a:pPr algn="just"/>
            <a:r>
              <a:rPr lang="sl-SI" sz="2000" b="1" i="1" dirty="0"/>
              <a:t>postali bomo prepoznavna sekcija SIR-a, na katero se lahko obračajo revizorji s svojimi strokovnimi dilemami.</a:t>
            </a:r>
          </a:p>
          <a:p>
            <a:endParaRPr lang="sl-SI" sz="2000" dirty="0">
              <a:solidFill>
                <a:srgbClr val="7030A0"/>
              </a:solidFill>
            </a:endParaRPr>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VIZIJA SEKCIJE ZUNANJIH REVIZORJEV</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10</a:t>
            </a:fld>
            <a:endParaRPr lang="sl-SI"/>
          </a:p>
        </p:txBody>
      </p:sp>
    </p:spTree>
    <p:extLst>
      <p:ext uri="{BB962C8B-B14F-4D97-AF65-F5344CB8AC3E}">
        <p14:creationId xmlns:p14="http://schemas.microsoft.com/office/powerpoint/2010/main" val="2877402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STRATEGIJA SEKCIJE ZUNANJIH REVIZORJEV</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11</a:t>
            </a:fld>
            <a:endParaRPr lang="sl-SI"/>
          </a:p>
        </p:txBody>
      </p:sp>
    </p:spTree>
    <p:extLst>
      <p:ext uri="{BB962C8B-B14F-4D97-AF65-F5344CB8AC3E}">
        <p14:creationId xmlns:p14="http://schemas.microsoft.com/office/powerpoint/2010/main" val="2449800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a:xfrm>
            <a:off x="848702" y="1289019"/>
            <a:ext cx="10629924" cy="5043079"/>
          </a:xfrm>
        </p:spPr>
        <p:txBody>
          <a:bodyPr>
            <a:noAutofit/>
          </a:bodyPr>
          <a:lstStyle/>
          <a:p>
            <a:pPr marL="269875" indent="-269875" algn="just">
              <a:spcBef>
                <a:spcPts val="0"/>
              </a:spcBef>
              <a:buNone/>
            </a:pPr>
            <a:r>
              <a:rPr lang="sl-SI" sz="1800" b="1" dirty="0"/>
              <a:t>Strategija</a:t>
            </a:r>
            <a:r>
              <a:rPr lang="sl-SI" sz="1800" dirty="0"/>
              <a:t> določa načine in metode uresničevanja vizije sekcije revizorjev, ob spoštovanju opredeljenih temeljnih skupnih vrednot in poslanstva. </a:t>
            </a:r>
          </a:p>
          <a:p>
            <a:pPr marL="269875" indent="-269875" algn="just">
              <a:spcBef>
                <a:spcPts val="0"/>
              </a:spcBef>
              <a:buNone/>
            </a:pPr>
            <a:endParaRPr lang="sl-SI" sz="1800" b="1" dirty="0"/>
          </a:p>
          <a:p>
            <a:pPr marL="269875" indent="-269875" algn="just">
              <a:spcBef>
                <a:spcPts val="0"/>
              </a:spcBef>
              <a:buNone/>
            </a:pPr>
            <a:r>
              <a:rPr lang="sl-SI" sz="1800" b="1" dirty="0"/>
              <a:t>1. Izboljšanje kakovosti revidiranja. </a:t>
            </a:r>
            <a:r>
              <a:rPr lang="sl-SI" sz="1800" dirty="0"/>
              <a:t>Spremljali in </a:t>
            </a:r>
            <a:r>
              <a:rPr lang="sl-SI" sz="1800" strike="sngStrike" dirty="0">
                <a:solidFill>
                  <a:srgbClr val="FF0000"/>
                </a:solidFill>
              </a:rPr>
              <a:t>posodabljali</a:t>
            </a:r>
            <a:r>
              <a:rPr lang="sl-SI" sz="1800" dirty="0">
                <a:solidFill>
                  <a:srgbClr val="FF0000"/>
                </a:solidFill>
              </a:rPr>
              <a:t> prevajali</a:t>
            </a:r>
            <a:r>
              <a:rPr lang="sl-SI" sz="1800" dirty="0"/>
              <a:t> bomo standarde revidiranja ter skrbeli za skladnost z mednarodnimi standardi in zakonodajo.</a:t>
            </a:r>
          </a:p>
          <a:p>
            <a:pPr marL="269875" lvl="0" indent="-269875" algn="just">
              <a:lnSpc>
                <a:spcPct val="107000"/>
              </a:lnSpc>
              <a:spcAft>
                <a:spcPts val="800"/>
              </a:spcAft>
              <a:buNone/>
              <a:tabLst>
                <a:tab pos="457200" algn="l"/>
              </a:tabLst>
            </a:pPr>
            <a:r>
              <a:rPr lang="sl-SI" sz="1800" b="1" dirty="0"/>
              <a:t>2. Krepitev usposobljenosti strokovnjakov. </a:t>
            </a:r>
            <a:r>
              <a:rPr lang="sl-SI" sz="1800" dirty="0"/>
              <a:t>Organizirali bomo usposabljanja, izobraževanja in izmenjavo najboljših praks med strokovnjaki ter spodbujali strokovno rast članov sekcije.</a:t>
            </a:r>
          </a:p>
          <a:p>
            <a:pPr marL="269875" lvl="0" indent="-269875" algn="just">
              <a:lnSpc>
                <a:spcPct val="107000"/>
              </a:lnSpc>
              <a:spcAft>
                <a:spcPts val="800"/>
              </a:spcAft>
              <a:buNone/>
              <a:tabLst>
                <a:tab pos="457200" algn="l"/>
              </a:tabLst>
            </a:pPr>
            <a:r>
              <a:rPr lang="sl-SI" sz="1800" b="1" dirty="0"/>
              <a:t>3. Sodelovanje z mednarodnimi ustanovami. </a:t>
            </a:r>
            <a:r>
              <a:rPr lang="sl-SI" sz="1800" dirty="0"/>
              <a:t>Povezovali se bomo z mednarodnimi organizacijami, da bi zagotovili prenos znanja, novih usmeritev in inovacij v slovensko prakso revidiranja.</a:t>
            </a:r>
          </a:p>
          <a:p>
            <a:pPr marL="269875" indent="-269875" algn="just">
              <a:lnSpc>
                <a:spcPct val="107000"/>
              </a:lnSpc>
              <a:spcAft>
                <a:spcPts val="800"/>
              </a:spcAft>
              <a:buNone/>
              <a:tabLst>
                <a:tab pos="457200" algn="l"/>
              </a:tabLst>
            </a:pPr>
            <a:r>
              <a:rPr lang="sl-SI" sz="1800" b="1" dirty="0"/>
              <a:t>4. Spodbujanje k dejavnemu spremljanju razvoja dejavnosti. </a:t>
            </a:r>
            <a:r>
              <a:rPr lang="sl-SI" sz="1800" dirty="0"/>
              <a:t>Podpirali bomo raziskave na področju revidiranja in računovodstva. Aktivno bomo zaznavali dileme in izzive v stroki revidiranja ter oblikovali </a:t>
            </a:r>
            <a:r>
              <a:rPr lang="sl-SI" sz="1800" strike="sngStrike" dirty="0">
                <a:solidFill>
                  <a:srgbClr val="FF0000"/>
                </a:solidFill>
              </a:rPr>
              <a:t>in</a:t>
            </a:r>
            <a:r>
              <a:rPr lang="sl-SI" sz="1800" dirty="0"/>
              <a:t> </a:t>
            </a:r>
            <a:r>
              <a:rPr lang="sl-SI" sz="1800" strike="sngStrike" dirty="0">
                <a:solidFill>
                  <a:srgbClr val="FF0000"/>
                </a:solidFill>
              </a:rPr>
              <a:t>predlagali strokovne rešitve in usmeritve</a:t>
            </a:r>
            <a:r>
              <a:rPr lang="sl-SI" sz="1800" dirty="0">
                <a:solidFill>
                  <a:srgbClr val="FF0000"/>
                </a:solidFill>
              </a:rPr>
              <a:t> predloge strokovnih rešitev in usmeritev za nadaljnjo obravnavo in pri tem sodelovali z Agencijo za javni nadzor nad revidiranjem</a:t>
            </a:r>
            <a:r>
              <a:rPr lang="sl-SI" sz="1800" dirty="0"/>
              <a:t>.</a:t>
            </a:r>
          </a:p>
          <a:p>
            <a:pPr marL="269875" indent="-269875" algn="just">
              <a:lnSpc>
                <a:spcPct val="107000"/>
              </a:lnSpc>
              <a:spcAft>
                <a:spcPts val="800"/>
              </a:spcAft>
              <a:buNone/>
              <a:tabLst>
                <a:tab pos="457200" algn="l"/>
              </a:tabLst>
            </a:pPr>
            <a:r>
              <a:rPr lang="sl-SI" sz="1800" b="1" dirty="0"/>
              <a:t>5. Komunikacija. </a:t>
            </a:r>
            <a:r>
              <a:rPr lang="sl-SI" sz="1800" dirty="0"/>
              <a:t>Krepili bomo stike s člani sekcije, uporabniki storitev, </a:t>
            </a:r>
            <a:r>
              <a:rPr lang="sl-SI" sz="1800" dirty="0">
                <a:solidFill>
                  <a:srgbClr val="FF0000"/>
                </a:solidFill>
              </a:rPr>
              <a:t>Agencijo za javni nadzor nad revidiranjem</a:t>
            </a:r>
            <a:r>
              <a:rPr lang="sl-SI" sz="1800" dirty="0"/>
              <a:t> in drugimi deležniki ter s tem spodbujali razumevanje pomena revidiranja za stabilno gospodarsko okolje.</a:t>
            </a:r>
          </a:p>
          <a:p>
            <a:pPr marL="0" lvl="0" indent="0" algn="just">
              <a:lnSpc>
                <a:spcPct val="107000"/>
              </a:lnSpc>
              <a:spcAft>
                <a:spcPts val="800"/>
              </a:spcAft>
              <a:buNone/>
              <a:tabLst>
                <a:tab pos="457200" algn="l"/>
              </a:tabLst>
            </a:pPr>
            <a:endParaRPr lang="sl-SI" sz="1800" dirty="0"/>
          </a:p>
          <a:p>
            <a:pPr algn="just"/>
            <a:endParaRPr lang="sl-SI" sz="1800" dirty="0">
              <a:solidFill>
                <a:srgbClr val="FF0000"/>
              </a:solidFill>
            </a:endParaRPr>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STRATEGIJA SEKCIJE ZUNANJIH REVIZORJEV</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12</a:t>
            </a:fld>
            <a:endParaRPr lang="sl-SI"/>
          </a:p>
        </p:txBody>
      </p:sp>
    </p:spTree>
    <p:extLst>
      <p:ext uri="{BB962C8B-B14F-4D97-AF65-F5344CB8AC3E}">
        <p14:creationId xmlns:p14="http://schemas.microsoft.com/office/powerpoint/2010/main" val="1062173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Autofit/>
          </a:bodyPr>
          <a:lstStyle/>
          <a:p>
            <a:pPr marL="342900" indent="-342900" algn="just">
              <a:buAutoNum type="arabicPeriod" startAt="6"/>
            </a:pPr>
            <a:r>
              <a:rPr lang="sl-SI" sz="1800" b="1" dirty="0"/>
              <a:t>Promocija stroke. </a:t>
            </a:r>
            <a:r>
              <a:rPr lang="sl-SI" sz="1800" dirty="0"/>
              <a:t>Dejavno se bomo vključevali v aktivnosti za promocijo stroke, še posebno pri mladih generacijah, ki se odločajo za svojo karierno pot, ter pri uporabnikih naših storitev in ustanovah, ki so povezane s stroko revidiranja v Sloveniji in tujini. </a:t>
            </a:r>
          </a:p>
          <a:p>
            <a:pPr marL="342900" indent="-342900" algn="just">
              <a:buFont typeface="Arial" panose="020B0604020202020204" pitchFamily="34" charset="0"/>
              <a:buAutoNum type="arabicPeriod" startAt="6"/>
            </a:pPr>
            <a:r>
              <a:rPr lang="sl-SI" sz="1800" b="1" dirty="0"/>
              <a:t>Skrb za ohranjanje revizijske stroke v Sloveniji. </a:t>
            </a:r>
            <a:r>
              <a:rPr lang="sl-SI" sz="1800" dirty="0"/>
              <a:t>Zaradi neugodnega demografskega trenda v populaciji slovenskih revizorjev in sorazmerno odprtega trga revizijskih storitev si bomo dejavno prizadevali za pritok mladih strokovnjakov v stroko ter pripomogli k razvoju revizijske stroke, da bodo slovenski revizorji po strokovni usposobljenosti primerljivi revizorjem iz najrazvitejših držav.  </a:t>
            </a:r>
            <a:endParaRPr lang="sl-SI" sz="1800" b="1" dirty="0"/>
          </a:p>
          <a:p>
            <a:pPr marL="342900" indent="-342900" algn="just">
              <a:buAutoNum type="arabicPeriod" startAt="6"/>
            </a:pPr>
            <a:endParaRPr lang="sl-SI" sz="1800" dirty="0"/>
          </a:p>
          <a:p>
            <a:pPr algn="just"/>
            <a:endParaRPr lang="sl-SI" sz="1800" dirty="0">
              <a:solidFill>
                <a:srgbClr val="FF0000"/>
              </a:solidFill>
            </a:endParaRPr>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STRATEGIJA SEKCIJE ZUNANJIH REVIZORJEV</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13</a:t>
            </a:fld>
            <a:endParaRPr lang="sl-SI"/>
          </a:p>
        </p:txBody>
      </p:sp>
    </p:spTree>
    <p:extLst>
      <p:ext uri="{BB962C8B-B14F-4D97-AF65-F5344CB8AC3E}">
        <p14:creationId xmlns:p14="http://schemas.microsoft.com/office/powerpoint/2010/main" val="406151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STRATEŠKI CILJI REVIZIJSKEGA SVETA</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14</a:t>
            </a:fld>
            <a:endParaRPr lang="sl-SI"/>
          </a:p>
        </p:txBody>
      </p:sp>
    </p:spTree>
    <p:extLst>
      <p:ext uri="{BB962C8B-B14F-4D97-AF65-F5344CB8AC3E}">
        <p14:creationId xmlns:p14="http://schemas.microsoft.com/office/powerpoint/2010/main" val="3233283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rmAutofit/>
          </a:bodyPr>
          <a:lstStyle/>
          <a:p>
            <a:pPr marL="0" indent="0" algn="just">
              <a:buNone/>
            </a:pPr>
            <a:r>
              <a:rPr lang="sl-SI" sz="1800" dirty="0"/>
              <a:t>Postavljeni cilji bodo </a:t>
            </a:r>
            <a:r>
              <a:rPr lang="sl-SI" sz="1800" b="1" dirty="0"/>
              <a:t>premostili vrzel med trenutno</a:t>
            </a:r>
            <a:r>
              <a:rPr lang="sl-SI" sz="1800" dirty="0"/>
              <a:t> stvarnostjo sekcije zunanjih revizorjev (kaj smo in kje smo) ter </a:t>
            </a:r>
            <a:r>
              <a:rPr lang="sl-SI" sz="1800" b="1" dirty="0"/>
              <a:t>njeno vizijo </a:t>
            </a:r>
            <a:r>
              <a:rPr lang="sl-SI" sz="1800" dirty="0"/>
              <a:t>(kaj želimo postati). </a:t>
            </a:r>
          </a:p>
          <a:p>
            <a:pPr algn="just"/>
            <a:r>
              <a:rPr lang="sl-SI" sz="1800" dirty="0"/>
              <a:t>Predstavljajo </a:t>
            </a:r>
            <a:r>
              <a:rPr lang="sl-SI" sz="1800" b="1" dirty="0" err="1"/>
              <a:t>operacionaliziranje</a:t>
            </a:r>
            <a:r>
              <a:rPr lang="sl-SI" sz="1800" b="1" dirty="0"/>
              <a:t> konkretnih nalog</a:t>
            </a:r>
            <a:r>
              <a:rPr lang="sl-SI" sz="1800" dirty="0"/>
              <a:t>, ki si jih je postavil revizijski svet. </a:t>
            </a:r>
          </a:p>
          <a:p>
            <a:r>
              <a:rPr lang="sl-SI" sz="1800" dirty="0"/>
              <a:t>Cilji revizijskega sveta zadoščajo naslednjim pogojem:</a:t>
            </a:r>
          </a:p>
          <a:p>
            <a:pPr marL="971550" lvl="1" indent="-514350">
              <a:buFont typeface="+mj-lt"/>
              <a:buAutoNum type="arabicPeriod"/>
            </a:pPr>
            <a:r>
              <a:rPr lang="sl-SI" sz="1800" b="1" dirty="0"/>
              <a:t>osredotočeni</a:t>
            </a:r>
            <a:r>
              <a:rPr lang="sl-SI" sz="1800" dirty="0"/>
              <a:t> so na posamezno aktivnosti;</a:t>
            </a:r>
          </a:p>
          <a:p>
            <a:pPr marL="971550" lvl="1" indent="-514350">
              <a:buFont typeface="+mj-lt"/>
              <a:buAutoNum type="arabicPeriod"/>
            </a:pPr>
            <a:r>
              <a:rPr lang="sl-SI" sz="1800" dirty="0"/>
              <a:t>točno določijo </a:t>
            </a:r>
            <a:r>
              <a:rPr lang="sl-SI" sz="1800" b="1" dirty="0"/>
              <a:t>časovni rok </a:t>
            </a:r>
            <a:r>
              <a:rPr lang="sl-SI" sz="1800" dirty="0"/>
              <a:t>za izvršitev;</a:t>
            </a:r>
          </a:p>
          <a:p>
            <a:pPr marL="971550" lvl="1" indent="-514350">
              <a:buFont typeface="+mj-lt"/>
              <a:buAutoNum type="arabicPeriod"/>
            </a:pPr>
            <a:r>
              <a:rPr lang="sl-SI" sz="1800" dirty="0"/>
              <a:t>so </a:t>
            </a:r>
            <a:r>
              <a:rPr lang="sl-SI" sz="1800" b="1" dirty="0"/>
              <a:t>merljivi</a:t>
            </a:r>
            <a:r>
              <a:rPr lang="sl-SI" sz="1800" dirty="0"/>
              <a:t>;</a:t>
            </a:r>
          </a:p>
          <a:p>
            <a:pPr marL="971550" lvl="1" indent="-514350">
              <a:buFont typeface="+mj-lt"/>
              <a:buAutoNum type="arabicPeriod"/>
            </a:pPr>
            <a:r>
              <a:rPr lang="sl-SI" sz="1800" dirty="0"/>
              <a:t>določajo </a:t>
            </a:r>
            <a:r>
              <a:rPr lang="sl-SI" sz="1800" b="1" dirty="0"/>
              <a:t>odgovornosti</a:t>
            </a:r>
            <a:r>
              <a:rPr lang="sl-SI" sz="1800" dirty="0"/>
              <a:t>.</a:t>
            </a:r>
          </a:p>
          <a:p>
            <a:pPr marL="971550" lvl="1" indent="-514350">
              <a:buFont typeface="+mj-lt"/>
              <a:buAutoNum type="arabicPeriod"/>
            </a:pPr>
            <a:endParaRPr lang="sl-SI" sz="1800" dirty="0"/>
          </a:p>
          <a:p>
            <a:endParaRPr lang="sl-SI" sz="1800" dirty="0"/>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STRATEŠKI CILJI REVIZIJSKEGA SVETA</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15</a:t>
            </a:fld>
            <a:endParaRPr lang="sl-SI"/>
          </a:p>
        </p:txBody>
      </p:sp>
    </p:spTree>
    <p:extLst>
      <p:ext uri="{BB962C8B-B14F-4D97-AF65-F5344CB8AC3E}">
        <p14:creationId xmlns:p14="http://schemas.microsoft.com/office/powerpoint/2010/main" val="2643638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Autofit/>
          </a:bodyPr>
          <a:lstStyle/>
          <a:p>
            <a:pPr>
              <a:spcBef>
                <a:spcPts val="1800"/>
              </a:spcBef>
            </a:pPr>
            <a:r>
              <a:rPr lang="sl-SI" sz="1800" dirty="0"/>
              <a:t>V razvoju dela revizijskega sveta bomo sledili </a:t>
            </a:r>
            <a:r>
              <a:rPr lang="sl-SI" sz="1800" b="1" dirty="0"/>
              <a:t>načelu decentralizacije</a:t>
            </a:r>
            <a:r>
              <a:rPr lang="sl-SI" sz="1800" b="1" i="1" dirty="0"/>
              <a:t>; </a:t>
            </a:r>
            <a:r>
              <a:rPr lang="sl-SI" sz="1800" dirty="0"/>
              <a:t>v delo sveta bomo vključevali specialiste z različnih področij.</a:t>
            </a:r>
          </a:p>
          <a:p>
            <a:pPr>
              <a:spcBef>
                <a:spcPts val="1800"/>
              </a:spcBef>
            </a:pPr>
            <a:r>
              <a:rPr lang="sl-SI" sz="1800" b="1" dirty="0"/>
              <a:t>Povečali bomo dinamiko delovanja </a:t>
            </a:r>
            <a:r>
              <a:rPr lang="sl-SI" sz="1800" dirty="0"/>
              <a:t>sekcije zunanjih revizorjev.</a:t>
            </a:r>
            <a:endParaRPr lang="sl-SI" sz="1800" b="1" dirty="0"/>
          </a:p>
          <a:p>
            <a:pPr>
              <a:spcBef>
                <a:spcPts val="1800"/>
              </a:spcBef>
            </a:pPr>
            <a:r>
              <a:rPr lang="sl-SI" sz="1800" dirty="0"/>
              <a:t>Vzpostavili bomo dinamično </a:t>
            </a:r>
            <a:r>
              <a:rPr lang="sl-SI" sz="1800" b="1" dirty="0"/>
              <a:t>mrežno in projektno organizacijo</a:t>
            </a:r>
            <a:r>
              <a:rPr lang="sl-SI" sz="1800" dirty="0"/>
              <a:t>.</a:t>
            </a:r>
          </a:p>
          <a:p>
            <a:pPr>
              <a:spcBef>
                <a:spcPts val="1800"/>
              </a:spcBef>
            </a:pPr>
            <a:r>
              <a:rPr lang="sl-SI" sz="1800" dirty="0"/>
              <a:t>Člane sekcije bomo </a:t>
            </a:r>
            <a:r>
              <a:rPr lang="sl-SI" sz="1800" b="1" dirty="0"/>
              <a:t>vabili in spodbujali</a:t>
            </a:r>
            <a:r>
              <a:rPr lang="sl-SI" sz="1800" dirty="0"/>
              <a:t>, da SIR-u aktivno posredujejo </a:t>
            </a:r>
            <a:r>
              <a:rPr lang="sl-SI" sz="1800" b="1" dirty="0"/>
              <a:t>vprašanja</a:t>
            </a:r>
            <a:r>
              <a:rPr lang="sl-SI" sz="1800" dirty="0"/>
              <a:t> in opozarjajo na odprte strokovne dileme. </a:t>
            </a:r>
          </a:p>
          <a:p>
            <a:pPr>
              <a:spcBef>
                <a:spcPts val="1800"/>
              </a:spcBef>
            </a:pPr>
            <a:r>
              <a:rPr lang="sl-SI" sz="1800" dirty="0"/>
              <a:t>Za koordinacijo teh aktivnosti bomo </a:t>
            </a:r>
            <a:r>
              <a:rPr lang="sl-SI" sz="1800" b="1" dirty="0"/>
              <a:t>poskrbeli člani revizijskega sveta</a:t>
            </a:r>
            <a:r>
              <a:rPr lang="sl-SI" sz="1800" dirty="0"/>
              <a:t>. </a:t>
            </a:r>
          </a:p>
          <a:p>
            <a:pPr>
              <a:spcBef>
                <a:spcPts val="1800"/>
              </a:spcBef>
            </a:pPr>
            <a:r>
              <a:rPr lang="sl-SI" sz="1800" b="1" dirty="0"/>
              <a:t>Člani sveta</a:t>
            </a:r>
            <a:r>
              <a:rPr lang="sl-SI" sz="1800" dirty="0"/>
              <a:t> bomo skrbeli za prepoznavanje dveh sklopov strokovnih potreb:</a:t>
            </a:r>
          </a:p>
          <a:p>
            <a:pPr lvl="1"/>
            <a:r>
              <a:rPr lang="sl-SI" sz="1800" b="1" dirty="0"/>
              <a:t>potrebe zunanjih deležnikov</a:t>
            </a:r>
            <a:r>
              <a:rPr lang="sl-SI" sz="1800" dirty="0"/>
              <a:t>; </a:t>
            </a:r>
          </a:p>
          <a:p>
            <a:pPr lvl="1"/>
            <a:r>
              <a:rPr lang="sl-SI" sz="1800" b="1" dirty="0"/>
              <a:t>potrebe članov SIR-a po posameznih sekcijah</a:t>
            </a:r>
            <a:r>
              <a:rPr lang="sl-SI" sz="1800" dirty="0"/>
              <a:t>. </a:t>
            </a:r>
          </a:p>
          <a:p>
            <a:pPr lvl="1"/>
            <a:endParaRPr lang="sl-SI" sz="1800" dirty="0"/>
          </a:p>
          <a:p>
            <a:pPr algn="just"/>
            <a:endParaRPr lang="sl-SI" sz="1800" dirty="0"/>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sz="3200" dirty="0"/>
              <a:t>STRATEŠKI CILJI REVIZIJSKEGA SVETA</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16</a:t>
            </a:fld>
            <a:endParaRPr lang="sl-SI"/>
          </a:p>
        </p:txBody>
      </p:sp>
    </p:spTree>
    <p:extLst>
      <p:ext uri="{BB962C8B-B14F-4D97-AF65-F5344CB8AC3E}">
        <p14:creationId xmlns:p14="http://schemas.microsoft.com/office/powerpoint/2010/main" val="3779261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Autofit/>
          </a:bodyPr>
          <a:lstStyle/>
          <a:p>
            <a:pPr marL="93663" lvl="1" indent="-93663" algn="just">
              <a:spcBef>
                <a:spcPts val="0"/>
              </a:spcBef>
              <a:spcAft>
                <a:spcPts val="1800"/>
              </a:spcAft>
              <a:tabLst>
                <a:tab pos="93663" algn="l"/>
              </a:tabLst>
            </a:pPr>
            <a:r>
              <a:rPr lang="sl-SI" sz="1800" dirty="0"/>
              <a:t> Člani revizijskega sveta bomo </a:t>
            </a:r>
            <a:r>
              <a:rPr lang="sl-SI" sz="1800" b="1" dirty="0"/>
              <a:t>v tesnem stiku s člani sekcije zunanjih revizorjev, </a:t>
            </a:r>
            <a:br>
              <a:rPr lang="sl-SI" sz="1800" b="1" dirty="0"/>
            </a:br>
            <a:r>
              <a:rPr lang="sl-SI" sz="1800" b="1" dirty="0"/>
              <a:t>podpornimi službami</a:t>
            </a:r>
            <a:r>
              <a:rPr lang="sl-SI" sz="1800" dirty="0"/>
              <a:t> SIR-a in po potrebi tudi </a:t>
            </a:r>
            <a:r>
              <a:rPr lang="sl-SI" sz="1800" b="1" dirty="0"/>
              <a:t>z odbori </a:t>
            </a:r>
            <a:r>
              <a:rPr lang="sl-SI" sz="1800" dirty="0"/>
              <a:t>drugih sekcij SIR-a.</a:t>
            </a:r>
          </a:p>
          <a:p>
            <a:pPr marL="93663" lvl="1" indent="-93663" algn="just">
              <a:spcBef>
                <a:spcPts val="0"/>
              </a:spcBef>
              <a:spcAft>
                <a:spcPts val="1800"/>
              </a:spcAft>
              <a:tabLst>
                <a:tab pos="93663" algn="l"/>
              </a:tabLst>
            </a:pPr>
            <a:r>
              <a:rPr lang="sl-SI" sz="1800" dirty="0"/>
              <a:t> Na pobudo članov sekcije se bodo ustanavljale specializirane </a:t>
            </a:r>
            <a:r>
              <a:rPr lang="sl-SI" sz="1800" b="1" dirty="0"/>
              <a:t>projektne skupine.</a:t>
            </a:r>
          </a:p>
          <a:p>
            <a:pPr marL="93663" lvl="1" indent="-93663" algn="just">
              <a:spcBef>
                <a:spcPts val="0"/>
              </a:spcBef>
              <a:spcAft>
                <a:spcPts val="1800"/>
              </a:spcAft>
              <a:tabLst>
                <a:tab pos="93663" algn="l"/>
              </a:tabLst>
            </a:pPr>
            <a:r>
              <a:rPr lang="sl-SI" sz="1800" dirty="0"/>
              <a:t> Dejavni bomo pri </a:t>
            </a:r>
            <a:r>
              <a:rPr lang="sl-SI" sz="1800" b="1" dirty="0"/>
              <a:t>izboljšanju pretočnosti znanj med sekcijami.</a:t>
            </a:r>
          </a:p>
          <a:p>
            <a:pPr marL="93663" lvl="1" indent="-93663" algn="just">
              <a:spcBef>
                <a:spcPts val="0"/>
              </a:spcBef>
              <a:spcAft>
                <a:spcPts val="1800"/>
              </a:spcAft>
              <a:tabLst>
                <a:tab pos="93663" algn="l"/>
              </a:tabLst>
            </a:pPr>
            <a:r>
              <a:rPr lang="sl-SI" sz="1800" dirty="0"/>
              <a:t> Skrbeli bomo za presojo in sprejemanje </a:t>
            </a:r>
            <a:r>
              <a:rPr lang="sl-SI" sz="1800" b="1" dirty="0"/>
              <a:t>sistemskih rešitev s področja revizije.</a:t>
            </a:r>
          </a:p>
          <a:p>
            <a:pPr marL="93663" lvl="1" indent="-93663" algn="just">
              <a:spcBef>
                <a:spcPts val="0"/>
              </a:spcBef>
              <a:spcAft>
                <a:spcPts val="1800"/>
              </a:spcAft>
              <a:tabLst>
                <a:tab pos="93663" algn="l"/>
              </a:tabLst>
            </a:pPr>
            <a:r>
              <a:rPr lang="sl-SI" sz="1800" b="1" dirty="0"/>
              <a:t> Sodelovali bomo pri promocijskih aktivnostih sekcije in promoviranju poklica revizor.</a:t>
            </a:r>
            <a:r>
              <a:rPr lang="sl-SI" sz="1800" dirty="0"/>
              <a:t> </a:t>
            </a:r>
          </a:p>
          <a:p>
            <a:pPr marL="93663" lvl="1" indent="-93663" algn="just">
              <a:spcBef>
                <a:spcPts val="0"/>
              </a:spcBef>
              <a:spcAft>
                <a:spcPts val="1800"/>
              </a:spcAft>
              <a:tabLst>
                <a:tab pos="93663" algn="l"/>
              </a:tabLst>
            </a:pPr>
            <a:r>
              <a:rPr lang="sl-SI" sz="1800" dirty="0"/>
              <a:t> Povečali bomo število mlajših aktivnih imetnikov naziva pooblaščeni revizor.</a:t>
            </a:r>
          </a:p>
          <a:p>
            <a:pPr marL="93663" lvl="1" indent="-93663" algn="just">
              <a:spcBef>
                <a:spcPts val="0"/>
              </a:spcBef>
              <a:spcAft>
                <a:spcPts val="1800"/>
              </a:spcAft>
              <a:tabLst>
                <a:tab pos="93663" algn="l"/>
              </a:tabLst>
            </a:pPr>
            <a:r>
              <a:rPr lang="sl-SI" sz="1800" dirty="0"/>
              <a:t> Povečali bomo vpis v izobraževalne programe za pridobitev strokovnih nazivov na SIR-u. </a:t>
            </a:r>
          </a:p>
          <a:p>
            <a:pPr marL="93663" indent="-93663">
              <a:spcBef>
                <a:spcPts val="0"/>
              </a:spcBef>
              <a:spcAft>
                <a:spcPts val="1800"/>
              </a:spcAft>
              <a:tabLst>
                <a:tab pos="93663" algn="l"/>
              </a:tabLst>
            </a:pPr>
            <a:r>
              <a:rPr lang="sl-SI" sz="1800" dirty="0"/>
              <a:t> Dejavni bomo pri </a:t>
            </a:r>
            <a:r>
              <a:rPr lang="sl-SI" sz="1800" b="1" dirty="0"/>
              <a:t>oblikovanju in promociji strokovnih mnenj in rešitev</a:t>
            </a:r>
            <a:r>
              <a:rPr lang="sl-SI" sz="1800" dirty="0"/>
              <a:t>.</a:t>
            </a:r>
          </a:p>
          <a:p>
            <a:pPr marL="93663" indent="-93663">
              <a:spcBef>
                <a:spcPts val="0"/>
              </a:spcBef>
              <a:spcAft>
                <a:spcPts val="1800"/>
              </a:spcAft>
              <a:tabLst>
                <a:tab pos="93663" algn="l"/>
              </a:tabLst>
            </a:pPr>
            <a:r>
              <a:rPr lang="sl-SI" sz="1800" b="1" dirty="0"/>
              <a:t> </a:t>
            </a:r>
            <a:r>
              <a:rPr lang="sl-SI" sz="1800" dirty="0"/>
              <a:t>Dejavno se bomo vključevali v </a:t>
            </a:r>
            <a:r>
              <a:rPr lang="sl-SI" sz="1800" b="1" dirty="0"/>
              <a:t>mednarodna strokovna združenja.</a:t>
            </a:r>
            <a:endParaRPr lang="sl-SI" sz="1800" dirty="0"/>
          </a:p>
          <a:p>
            <a:pPr>
              <a:spcAft>
                <a:spcPts val="1200"/>
              </a:spcAft>
            </a:pPr>
            <a:endParaRPr lang="sl-SI" sz="1800" dirty="0"/>
          </a:p>
          <a:p>
            <a:pPr lvl="1" algn="just">
              <a:spcBef>
                <a:spcPts val="0"/>
              </a:spcBef>
              <a:spcAft>
                <a:spcPts val="600"/>
              </a:spcAft>
            </a:pPr>
            <a:endParaRPr lang="sl-SI" sz="1800" dirty="0"/>
          </a:p>
          <a:p>
            <a:pPr lvl="1" algn="just">
              <a:spcBef>
                <a:spcPts val="0"/>
              </a:spcBef>
              <a:spcAft>
                <a:spcPts val="600"/>
              </a:spcAft>
            </a:pPr>
            <a:endParaRPr lang="sl-SI" sz="1800" dirty="0"/>
          </a:p>
          <a:p>
            <a:pPr lvl="1" algn="just">
              <a:spcBef>
                <a:spcPts val="0"/>
              </a:spcBef>
              <a:spcAft>
                <a:spcPts val="600"/>
              </a:spcAft>
            </a:pPr>
            <a:endParaRPr lang="sl-SI" sz="1800" dirty="0"/>
          </a:p>
          <a:p>
            <a:pPr lvl="1" algn="just">
              <a:spcBef>
                <a:spcPts val="0"/>
              </a:spcBef>
              <a:spcAft>
                <a:spcPts val="600"/>
              </a:spcAft>
            </a:pPr>
            <a:endParaRPr lang="sl-SI" sz="1800" dirty="0"/>
          </a:p>
          <a:p>
            <a:pPr lvl="1" algn="just">
              <a:spcBef>
                <a:spcPts val="0"/>
              </a:spcBef>
              <a:spcAft>
                <a:spcPts val="600"/>
              </a:spcAft>
            </a:pPr>
            <a:endParaRPr lang="sl-SI" sz="1800" dirty="0"/>
          </a:p>
          <a:p>
            <a:pPr lvl="1" algn="just">
              <a:spcBef>
                <a:spcPts val="0"/>
              </a:spcBef>
              <a:spcAft>
                <a:spcPts val="600"/>
              </a:spcAft>
            </a:pPr>
            <a:endParaRPr lang="sl-SI" sz="1800" dirty="0"/>
          </a:p>
          <a:p>
            <a:pPr algn="just"/>
            <a:endParaRPr lang="sl-SI" sz="1800" dirty="0"/>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sz="3200" dirty="0"/>
              <a:t>DELOVANJE REVIZIJSKEGA SVETA</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17</a:t>
            </a:fld>
            <a:endParaRPr lang="sl-SI"/>
          </a:p>
        </p:txBody>
      </p:sp>
    </p:spTree>
    <p:extLst>
      <p:ext uri="{BB962C8B-B14F-4D97-AF65-F5344CB8AC3E}">
        <p14:creationId xmlns:p14="http://schemas.microsoft.com/office/powerpoint/2010/main" val="3509876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VREDNOTE, POSLANSTVO, VIZIJA IN STRATEGIJA SEKCIJE ZUNANJIH REVIZORJEV</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2</a:t>
            </a:fld>
            <a:endParaRPr lang="sl-SI"/>
          </a:p>
        </p:txBody>
      </p:sp>
    </p:spTree>
    <p:extLst>
      <p:ext uri="{BB962C8B-B14F-4D97-AF65-F5344CB8AC3E}">
        <p14:creationId xmlns:p14="http://schemas.microsoft.com/office/powerpoint/2010/main" val="91272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rmAutofit/>
          </a:bodyPr>
          <a:lstStyle/>
          <a:p>
            <a:pPr marL="0" indent="0" algn="just">
              <a:buNone/>
            </a:pPr>
            <a:r>
              <a:rPr lang="sl-SI" sz="1800" dirty="0"/>
              <a:t>Vrednote, poslanstvo, vizija in strategija prispevajo k </a:t>
            </a:r>
            <a:r>
              <a:rPr lang="sl-SI" sz="1800" b="1" dirty="0"/>
              <a:t>jasnejši podobi </a:t>
            </a:r>
            <a:r>
              <a:rPr lang="sl-SI" sz="1800" dirty="0"/>
              <a:t>o tem, kako naj sekcija revizorjev </a:t>
            </a:r>
            <a:r>
              <a:rPr lang="sl-SI" sz="1800" b="1" dirty="0"/>
              <a:t>ravna</a:t>
            </a:r>
            <a:r>
              <a:rPr lang="sl-SI" sz="1800" dirty="0"/>
              <a:t>, kaj naj </a:t>
            </a:r>
            <a:r>
              <a:rPr lang="sl-SI" sz="1800" b="1" dirty="0"/>
              <a:t>počne</a:t>
            </a:r>
            <a:r>
              <a:rPr lang="sl-SI" sz="1800" dirty="0"/>
              <a:t> in kako naj se </a:t>
            </a:r>
            <a:r>
              <a:rPr lang="sl-SI" sz="1800" b="1" dirty="0"/>
              <a:t>odziva </a:t>
            </a:r>
            <a:r>
              <a:rPr lang="sl-SI" sz="1800" dirty="0"/>
              <a:t>na </a:t>
            </a:r>
            <a:r>
              <a:rPr lang="sl-SI" sz="1800" b="1" dirty="0"/>
              <a:t>dogajanje</a:t>
            </a:r>
            <a:r>
              <a:rPr lang="sl-SI" sz="1800" dirty="0"/>
              <a:t> v okolju.</a:t>
            </a:r>
          </a:p>
          <a:p>
            <a:pPr algn="just"/>
            <a:endParaRPr lang="sl-SI" sz="1800" dirty="0"/>
          </a:p>
          <a:p>
            <a:pPr lvl="1" algn="just"/>
            <a:r>
              <a:rPr lang="sl-SI" sz="1800" b="1" dirty="0"/>
              <a:t>Vrednote</a:t>
            </a:r>
            <a:r>
              <a:rPr lang="sl-SI" sz="1800" dirty="0"/>
              <a:t> opisujejo, </a:t>
            </a:r>
            <a:r>
              <a:rPr lang="sl-SI" sz="1800" b="1" dirty="0"/>
              <a:t>kaj je pomembno </a:t>
            </a:r>
            <a:r>
              <a:rPr lang="sl-SI" sz="1800" dirty="0"/>
              <a:t>za sekcijo revizorjev.</a:t>
            </a:r>
          </a:p>
          <a:p>
            <a:pPr marL="457200" lvl="1" indent="0" algn="just">
              <a:buNone/>
            </a:pPr>
            <a:r>
              <a:rPr lang="sl-SI" sz="1800" dirty="0"/>
              <a:t> </a:t>
            </a:r>
          </a:p>
          <a:p>
            <a:pPr lvl="1" algn="just"/>
            <a:r>
              <a:rPr lang="sl-SI" sz="1800" b="1" dirty="0"/>
              <a:t>Vizija</a:t>
            </a:r>
            <a:r>
              <a:rPr lang="sl-SI" sz="1800" dirty="0"/>
              <a:t> opiše, </a:t>
            </a:r>
            <a:r>
              <a:rPr lang="sl-SI" sz="1800" b="1" dirty="0"/>
              <a:t>kaj želi </a:t>
            </a:r>
            <a:r>
              <a:rPr lang="sl-SI" sz="1800" dirty="0"/>
              <a:t>sekcija revizorjev doseči v prihodnosti. </a:t>
            </a:r>
          </a:p>
          <a:p>
            <a:pPr lvl="1" algn="just"/>
            <a:endParaRPr lang="sl-SI" sz="1800" dirty="0"/>
          </a:p>
          <a:p>
            <a:pPr lvl="1" algn="just"/>
            <a:r>
              <a:rPr lang="sl-SI" sz="1800" b="1" dirty="0"/>
              <a:t>Poslanstvo</a:t>
            </a:r>
            <a:r>
              <a:rPr lang="sl-SI" sz="1800" dirty="0"/>
              <a:t> pa opredeljuje, </a:t>
            </a:r>
            <a:r>
              <a:rPr lang="sl-SI" sz="1800" b="1" dirty="0"/>
              <a:t>kaj sekcija revizorjev sploh je in kaj počne, </a:t>
            </a:r>
            <a:r>
              <a:rPr lang="sl-SI" sz="1800" dirty="0"/>
              <a:t>ter s tem postavlja okvire njenega delovanja. </a:t>
            </a:r>
          </a:p>
          <a:p>
            <a:pPr lvl="1" algn="just"/>
            <a:endParaRPr lang="sl-SI" sz="1800" dirty="0"/>
          </a:p>
          <a:p>
            <a:pPr lvl="1" algn="just"/>
            <a:r>
              <a:rPr lang="sl-SI" sz="1800" b="1" dirty="0"/>
              <a:t>Strategija.</a:t>
            </a:r>
            <a:r>
              <a:rPr lang="sl-SI" sz="1800" dirty="0"/>
              <a:t> Ustrezno </a:t>
            </a:r>
            <a:r>
              <a:rPr lang="sl-SI" sz="1800" b="1" dirty="0"/>
              <a:t>strateško pozicioniranje</a:t>
            </a:r>
            <a:r>
              <a:rPr lang="sl-SI" sz="1800" dirty="0"/>
              <a:t>, utemeljeno na poslanstvu in viziji, </a:t>
            </a:r>
            <a:r>
              <a:rPr lang="sl-SI" sz="1800" b="1" dirty="0"/>
              <a:t>predstavlja 95 % uspeha</a:t>
            </a:r>
            <a:r>
              <a:rPr lang="sl-SI" sz="1800" dirty="0"/>
              <a:t>, samo 5 % pripada izvedbeni odličnosti. </a:t>
            </a:r>
            <a:endParaRPr lang="sl-SI" sz="1800" dirty="0">
              <a:solidFill>
                <a:srgbClr val="000000"/>
              </a:solidFill>
            </a:endParaRPr>
          </a:p>
          <a:p>
            <a:pPr algn="just"/>
            <a:endParaRPr lang="sl-SI" sz="1800" dirty="0"/>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VREDNOTE, POSLANSTVO, VIZIJA IN STRATEGIJA</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3</a:t>
            </a:fld>
            <a:endParaRPr lang="sl-SI"/>
          </a:p>
        </p:txBody>
      </p:sp>
    </p:spTree>
    <p:extLst>
      <p:ext uri="{BB962C8B-B14F-4D97-AF65-F5344CB8AC3E}">
        <p14:creationId xmlns:p14="http://schemas.microsoft.com/office/powerpoint/2010/main" val="3432135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VREDNOTE SEKCIJE ZUNANJIH REVIZORJEV</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4</a:t>
            </a:fld>
            <a:endParaRPr lang="sl-SI"/>
          </a:p>
        </p:txBody>
      </p:sp>
    </p:spTree>
    <p:extLst>
      <p:ext uri="{BB962C8B-B14F-4D97-AF65-F5344CB8AC3E}">
        <p14:creationId xmlns:p14="http://schemas.microsoft.com/office/powerpoint/2010/main" val="144842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a:xfrm>
            <a:off x="689050" y="1160895"/>
            <a:ext cx="9326792" cy="4758870"/>
          </a:xfrm>
          <a:prstGeom prst="round2DiagRect">
            <a:avLst>
              <a:gd name="adj1" fmla="val 6445"/>
              <a:gd name="adj2" fmla="val 16449"/>
            </a:avLst>
          </a:prstGeom>
        </p:spPr>
        <p:txBody>
          <a:bodyPr>
            <a:noAutofit/>
          </a:bodyPr>
          <a:lstStyle/>
          <a:p>
            <a:pPr marL="0" indent="0" algn="just">
              <a:spcBef>
                <a:spcPts val="0"/>
              </a:spcBef>
              <a:buNone/>
            </a:pPr>
            <a:r>
              <a:rPr lang="sl-SI" sz="1800" b="1" dirty="0"/>
              <a:t>Vrednote sekcije zunanjih revizorjev razumemo kot vsebinske temelje, ki določajo, kako in na katere izbrane načine bodo člani sekcije izpolnjevali svoje poslanstvo in sledili viziji. Temeljne vrednote sekcije morajo ostati in postati:</a:t>
            </a:r>
          </a:p>
          <a:p>
            <a:pPr marL="0" lvl="0" indent="0" algn="just">
              <a:lnSpc>
                <a:spcPct val="107000"/>
              </a:lnSpc>
              <a:spcAft>
                <a:spcPts val="800"/>
              </a:spcAft>
              <a:buNone/>
              <a:tabLst>
                <a:tab pos="457200" algn="l"/>
              </a:tabLst>
            </a:pPr>
            <a:r>
              <a:rPr lang="sl-SI" sz="1800" b="1" dirty="0"/>
              <a:t>1. Strokovnost in integriteta. </a:t>
            </a:r>
            <a:r>
              <a:rPr lang="sl-SI" sz="1800" dirty="0"/>
              <a:t>Delujemo z visoko stopnjo strokovnosti, neodvisnosti in odgovornosti. Naša dejanja in odločitve temeljijo na etičnih načelih ter so skladni z mednarodnimi in domačimi standardi.</a:t>
            </a:r>
          </a:p>
          <a:p>
            <a:pPr marL="0" lvl="0" indent="0" algn="just">
              <a:lnSpc>
                <a:spcPct val="107000"/>
              </a:lnSpc>
              <a:spcAft>
                <a:spcPts val="800"/>
              </a:spcAft>
              <a:buNone/>
              <a:tabLst>
                <a:tab pos="457200" algn="l"/>
              </a:tabLst>
            </a:pPr>
            <a:r>
              <a:rPr lang="sl-SI" sz="1800" b="1" dirty="0"/>
              <a:t>2. Transparentnost. </a:t>
            </a:r>
            <a:r>
              <a:rPr lang="sl-SI" sz="1800" dirty="0"/>
              <a:t>Spodbujamo preglednost v poslovanju in komunikaciji ter s tem gradimo zaupanje med deležniki.</a:t>
            </a:r>
          </a:p>
          <a:p>
            <a:pPr marL="0" lvl="0" indent="0" algn="just">
              <a:lnSpc>
                <a:spcPct val="107000"/>
              </a:lnSpc>
              <a:spcAft>
                <a:spcPts val="800"/>
              </a:spcAft>
              <a:buNone/>
              <a:tabLst>
                <a:tab pos="457200" algn="l"/>
              </a:tabLst>
            </a:pPr>
            <a:r>
              <a:rPr lang="sl-SI" sz="1800" b="1" dirty="0"/>
              <a:t>3. Nenehno izobraževanje in razvoj. </a:t>
            </a:r>
            <a:r>
              <a:rPr lang="sl-SI" sz="1800" dirty="0"/>
              <a:t>Spodbujamo stalno strokovno izpopolnjevanje, razvoj znanj in veščin ter spremljanje najboljših praks na področju revidiranja.</a:t>
            </a:r>
          </a:p>
          <a:p>
            <a:pPr marL="0" lvl="0" indent="0" algn="just">
              <a:lnSpc>
                <a:spcPct val="107000"/>
              </a:lnSpc>
              <a:spcAft>
                <a:spcPts val="800"/>
              </a:spcAft>
              <a:buNone/>
              <a:tabLst>
                <a:tab pos="457200" algn="l"/>
              </a:tabLst>
            </a:pPr>
            <a:r>
              <a:rPr lang="sl-SI" sz="1800" b="1" dirty="0"/>
              <a:t>4. Objektivnost, neodvisnost in nepristranskost. </a:t>
            </a:r>
            <a:r>
              <a:rPr lang="sl-SI" sz="1800" dirty="0"/>
              <a:t>Zavzemamo se za objektivno, nepristransko in neodvisno presojo ter delujemo v skladu z zakonodajo, predpisi in dobro prakso stroke.</a:t>
            </a:r>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VREDNOTE SEKCIJE ZUNANJIH REVIZORJEV</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5</a:t>
            </a:fld>
            <a:endParaRPr lang="sl-SI"/>
          </a:p>
        </p:txBody>
      </p:sp>
    </p:spTree>
    <p:extLst>
      <p:ext uri="{BB962C8B-B14F-4D97-AF65-F5344CB8AC3E}">
        <p14:creationId xmlns:p14="http://schemas.microsoft.com/office/powerpoint/2010/main" val="1139012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2E931-D108-97B0-4A5B-D3E250EB32C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01D447-7492-337A-B7FB-FFDB9F636432}"/>
              </a:ext>
            </a:extLst>
          </p:cNvPr>
          <p:cNvSpPr>
            <a:spLocks noGrp="1"/>
          </p:cNvSpPr>
          <p:nvPr>
            <p:ph idx="1"/>
          </p:nvPr>
        </p:nvSpPr>
        <p:spPr>
          <a:xfrm>
            <a:off x="689050" y="1160895"/>
            <a:ext cx="9326792" cy="4758870"/>
          </a:xfrm>
          <a:prstGeom prst="round2DiagRect">
            <a:avLst>
              <a:gd name="adj1" fmla="val 6445"/>
              <a:gd name="adj2" fmla="val 16449"/>
            </a:avLst>
          </a:prstGeom>
        </p:spPr>
        <p:txBody>
          <a:bodyPr>
            <a:noAutofit/>
          </a:bodyPr>
          <a:lstStyle/>
          <a:p>
            <a:pPr marL="0" lvl="0" indent="0" algn="just">
              <a:lnSpc>
                <a:spcPct val="107000"/>
              </a:lnSpc>
              <a:spcAft>
                <a:spcPts val="800"/>
              </a:spcAft>
              <a:buNone/>
              <a:tabLst>
                <a:tab pos="457200" algn="l"/>
              </a:tabLst>
            </a:pPr>
            <a:r>
              <a:rPr lang="sl-SI" sz="1800" b="1" dirty="0"/>
              <a:t>5. Družbena odgovornost. </a:t>
            </a:r>
            <a:r>
              <a:rPr lang="sl-SI" sz="1800" dirty="0"/>
              <a:t>Dejavno pripomoremo k večji družbeni odgovornosti organizacij in posameznikov, s  čimer krepimo zaupanje v ekonomski sistem.</a:t>
            </a:r>
          </a:p>
          <a:p>
            <a:pPr marL="0" lvl="0" indent="0" algn="just">
              <a:lnSpc>
                <a:spcPct val="107000"/>
              </a:lnSpc>
              <a:spcAft>
                <a:spcPts val="800"/>
              </a:spcAft>
              <a:buNone/>
              <a:tabLst>
                <a:tab pos="457200" algn="l"/>
              </a:tabLst>
            </a:pPr>
            <a:r>
              <a:rPr lang="sl-SI" sz="1800" b="1" dirty="0"/>
              <a:t>6. Povezovalnost. </a:t>
            </a:r>
            <a:r>
              <a:rPr lang="sl-SI" sz="1800" dirty="0"/>
              <a:t>Strokovna znanja z različnih področij se vse bolj prepletajo, zato delujemo povezovalno in sodelovalno z drugimi sekcijami SIR-a.</a:t>
            </a:r>
          </a:p>
          <a:p>
            <a:pPr marL="0" lvl="0" indent="0" algn="just">
              <a:lnSpc>
                <a:spcPct val="107000"/>
              </a:lnSpc>
              <a:spcAft>
                <a:spcPts val="800"/>
              </a:spcAft>
              <a:buNone/>
              <a:tabLst>
                <a:tab pos="457200" algn="l"/>
              </a:tabLst>
            </a:pPr>
            <a:r>
              <a:rPr lang="sl-SI" sz="1800" b="1" dirty="0"/>
              <a:t>7. Odprtost. </a:t>
            </a:r>
            <a:r>
              <a:rPr lang="sl-SI" sz="1800" dirty="0"/>
              <a:t>Smo odprti za sodelovanje pri reševanju izzivov, povezanih s stroko revidiranja.</a:t>
            </a:r>
          </a:p>
          <a:p>
            <a:pPr marL="0" lvl="0" indent="0" algn="just">
              <a:lnSpc>
                <a:spcPct val="107000"/>
              </a:lnSpc>
              <a:spcAft>
                <a:spcPts val="800"/>
              </a:spcAft>
              <a:buNone/>
              <a:tabLst>
                <a:tab pos="457200" algn="l"/>
              </a:tabLst>
            </a:pPr>
            <a:r>
              <a:rPr lang="sl-SI" sz="1800" b="1" dirty="0"/>
              <a:t>8. Poklicna skrbnost in strokovnost. </a:t>
            </a:r>
            <a:r>
              <a:rPr lang="sl-SI" sz="1800" dirty="0"/>
              <a:t>V svojem strokovnem delovanju zagotavljamo, da se pred pomembnimi odločitvami ustrezno preučijo in ocenijo vsi relevantni vidiki poslovnega ali pravnega okolja.</a:t>
            </a:r>
          </a:p>
          <a:p>
            <a:pPr marL="0" lvl="0" indent="0" algn="just">
              <a:lnSpc>
                <a:spcPct val="107000"/>
              </a:lnSpc>
              <a:spcAft>
                <a:spcPts val="800"/>
              </a:spcAft>
              <a:buNone/>
              <a:tabLst>
                <a:tab pos="457200" algn="l"/>
              </a:tabLst>
            </a:pPr>
            <a:r>
              <a:rPr lang="sl-SI" sz="1800" b="1" dirty="0"/>
              <a:t>9. Etično delovanje. </a:t>
            </a:r>
            <a:r>
              <a:rPr lang="sl-SI" sz="1800" dirty="0"/>
              <a:t>Naše etično delovanje je ključno za zagotavljanje kakovostnih in zanesljivih revizijskih storitev, ki prispevajo k integriteti finančnih in trajnostnih poročil ter k zaupanju javnosti v revizijski poklic.</a:t>
            </a:r>
          </a:p>
        </p:txBody>
      </p:sp>
      <p:sp>
        <p:nvSpPr>
          <p:cNvPr id="3" name="Title 2">
            <a:extLst>
              <a:ext uri="{FF2B5EF4-FFF2-40B4-BE49-F238E27FC236}">
                <a16:creationId xmlns:a16="http://schemas.microsoft.com/office/drawing/2014/main" id="{8B33338D-DA47-DF26-237A-077DA59EED91}"/>
              </a:ext>
            </a:extLst>
          </p:cNvPr>
          <p:cNvSpPr>
            <a:spLocks noGrp="1"/>
          </p:cNvSpPr>
          <p:nvPr>
            <p:ph type="title"/>
          </p:nvPr>
        </p:nvSpPr>
        <p:spPr/>
        <p:txBody>
          <a:bodyPr>
            <a:normAutofit/>
          </a:bodyPr>
          <a:lstStyle/>
          <a:p>
            <a:r>
              <a:rPr lang="sl-SI" dirty="0"/>
              <a:t>VREDNOTE SEKCIJE ZUNANJIH REVIZORJEV</a:t>
            </a:r>
          </a:p>
        </p:txBody>
      </p:sp>
      <p:sp>
        <p:nvSpPr>
          <p:cNvPr id="4" name="Slide Number Placeholder 3">
            <a:extLst>
              <a:ext uri="{FF2B5EF4-FFF2-40B4-BE49-F238E27FC236}">
                <a16:creationId xmlns:a16="http://schemas.microsoft.com/office/drawing/2014/main" id="{984751FE-517D-5707-CA28-34A0FB86DF67}"/>
              </a:ext>
            </a:extLst>
          </p:cNvPr>
          <p:cNvSpPr>
            <a:spLocks noGrp="1"/>
          </p:cNvSpPr>
          <p:nvPr>
            <p:ph type="sldNum" sz="quarter" idx="12"/>
          </p:nvPr>
        </p:nvSpPr>
        <p:spPr/>
        <p:txBody>
          <a:bodyPr/>
          <a:lstStyle/>
          <a:p>
            <a:fld id="{25441DA8-F589-4AB5-8E7A-BA17F1FB2C20}" type="slidenum">
              <a:rPr lang="sl-SI" smtClean="0"/>
              <a:t>6</a:t>
            </a:fld>
            <a:endParaRPr lang="sl-SI"/>
          </a:p>
        </p:txBody>
      </p:sp>
    </p:spTree>
    <p:extLst>
      <p:ext uri="{BB962C8B-B14F-4D97-AF65-F5344CB8AC3E}">
        <p14:creationId xmlns:p14="http://schemas.microsoft.com/office/powerpoint/2010/main" val="929148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POSLANSTVO SEKCIJE ZUNANJIH REVIZORJEV</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7</a:t>
            </a:fld>
            <a:endParaRPr lang="sl-SI"/>
          </a:p>
        </p:txBody>
      </p:sp>
    </p:spTree>
    <p:extLst>
      <p:ext uri="{BB962C8B-B14F-4D97-AF65-F5344CB8AC3E}">
        <p14:creationId xmlns:p14="http://schemas.microsoft.com/office/powerpoint/2010/main" val="1743300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D9433F-00AC-DC32-625E-DD47248A61AD}"/>
              </a:ext>
            </a:extLst>
          </p:cNvPr>
          <p:cNvSpPr>
            <a:spLocks noGrp="1"/>
          </p:cNvSpPr>
          <p:nvPr>
            <p:ph idx="1"/>
          </p:nvPr>
        </p:nvSpPr>
        <p:spPr/>
        <p:txBody>
          <a:bodyPr>
            <a:normAutofit/>
          </a:bodyPr>
          <a:lstStyle/>
          <a:p>
            <a:pPr marL="0" indent="0" algn="just">
              <a:buNone/>
            </a:pPr>
            <a:r>
              <a:rPr lang="sl-SI" sz="2400" b="1" dirty="0"/>
              <a:t>Poslanstvo</a:t>
            </a:r>
            <a:r>
              <a:rPr lang="sl-SI" sz="2400" dirty="0"/>
              <a:t> opredeljuje </a:t>
            </a:r>
            <a:r>
              <a:rPr lang="sl-SI" sz="2400" b="1" dirty="0"/>
              <a:t>namen</a:t>
            </a:r>
            <a:r>
              <a:rPr lang="sl-SI" sz="2400" dirty="0"/>
              <a:t> oziroma </a:t>
            </a:r>
            <a:r>
              <a:rPr lang="sl-SI" sz="2400" b="1" dirty="0"/>
              <a:t>smisel obstoja sekcije zunanjih revizorjev</a:t>
            </a:r>
            <a:r>
              <a:rPr lang="sl-SI" sz="2400" dirty="0"/>
              <a:t>. Poslanstvo sekcije zunanjih revizorjev je:</a:t>
            </a:r>
          </a:p>
          <a:p>
            <a:pPr marL="0" indent="0" algn="just">
              <a:buNone/>
            </a:pPr>
            <a:endParaRPr lang="sl-SI" sz="2400" dirty="0"/>
          </a:p>
          <a:p>
            <a:pPr marL="0" indent="0" algn="ctr">
              <a:buNone/>
            </a:pPr>
            <a:r>
              <a:rPr lang="sl-SI" sz="2400" b="1" i="1" dirty="0"/>
              <a:t>zagotavljanje visokih standardov kakovosti revidiranja v Sloveniji, ohranjanje neodvisnosti, strokovnosti in etičnosti ter spodbujanje razvoja stroke. Delovali bomo v podporo stroki revidiranja in računovodstva ter z njimi povezanim strokam, da bi zagotovili verodostojnost in zaupanje v finančne informacije</a:t>
            </a:r>
            <a:r>
              <a:rPr lang="en-US" sz="2400" b="1" i="1" dirty="0"/>
              <a:t>, </a:t>
            </a:r>
            <a:r>
              <a:rPr lang="sl-SI" sz="2400" b="1" i="1" dirty="0"/>
              <a:t>informacije o </a:t>
            </a:r>
            <a:r>
              <a:rPr lang="en-US" sz="2400" b="1" i="1" dirty="0"/>
              <a:t>trajnostnosti</a:t>
            </a:r>
            <a:r>
              <a:rPr lang="sl-SI" sz="2400" b="1" i="1" dirty="0"/>
              <a:t>. Tako bomo pomagali krepiti ekonomsko stabilnost organizacij in poslovnega okolja. Skrbeli bomo za krepitev ugleda poklica revizorjev na podlagi dejanj in pristopov, temelječih na naših vrednotah, s katerimi bomo izboljšali javno zaznavanje in spoštovanje našega poklica.</a:t>
            </a:r>
          </a:p>
          <a:p>
            <a:pPr>
              <a:buFontTx/>
              <a:buChar char="-"/>
            </a:pPr>
            <a:endParaRPr lang="sl-SI" sz="2400" b="1" dirty="0"/>
          </a:p>
          <a:p>
            <a:pPr marL="0" indent="0">
              <a:buNone/>
            </a:pPr>
            <a:endParaRPr lang="sl-SI" sz="2400" b="1" dirty="0"/>
          </a:p>
          <a:p>
            <a:endParaRPr lang="sl-SI" sz="2400" dirty="0"/>
          </a:p>
        </p:txBody>
      </p:sp>
      <p:sp>
        <p:nvSpPr>
          <p:cNvPr id="3" name="Title 2">
            <a:extLst>
              <a:ext uri="{FF2B5EF4-FFF2-40B4-BE49-F238E27FC236}">
                <a16:creationId xmlns:a16="http://schemas.microsoft.com/office/drawing/2014/main" id="{177B91A8-95C4-98D9-020B-50FCF39AE7AE}"/>
              </a:ext>
            </a:extLst>
          </p:cNvPr>
          <p:cNvSpPr>
            <a:spLocks noGrp="1"/>
          </p:cNvSpPr>
          <p:nvPr>
            <p:ph type="title"/>
          </p:nvPr>
        </p:nvSpPr>
        <p:spPr/>
        <p:txBody>
          <a:bodyPr>
            <a:normAutofit/>
          </a:bodyPr>
          <a:lstStyle/>
          <a:p>
            <a:r>
              <a:rPr lang="sl-SI" dirty="0"/>
              <a:t>POSLANSTVO SEKCIJE ZUNANJIH REVIZORJEV</a:t>
            </a:r>
          </a:p>
        </p:txBody>
      </p:sp>
      <p:sp>
        <p:nvSpPr>
          <p:cNvPr id="4" name="Slide Number Placeholder 3">
            <a:extLst>
              <a:ext uri="{FF2B5EF4-FFF2-40B4-BE49-F238E27FC236}">
                <a16:creationId xmlns:a16="http://schemas.microsoft.com/office/drawing/2014/main" id="{502F380C-FCB8-4DBA-C297-562823B66DEC}"/>
              </a:ext>
            </a:extLst>
          </p:cNvPr>
          <p:cNvSpPr>
            <a:spLocks noGrp="1"/>
          </p:cNvSpPr>
          <p:nvPr>
            <p:ph type="sldNum" sz="quarter" idx="12"/>
          </p:nvPr>
        </p:nvSpPr>
        <p:spPr/>
        <p:txBody>
          <a:bodyPr/>
          <a:lstStyle/>
          <a:p>
            <a:fld id="{25441DA8-F589-4AB5-8E7A-BA17F1FB2C20}" type="slidenum">
              <a:rPr lang="sl-SI" smtClean="0"/>
              <a:t>8</a:t>
            </a:fld>
            <a:endParaRPr lang="sl-SI"/>
          </a:p>
        </p:txBody>
      </p:sp>
    </p:spTree>
    <p:extLst>
      <p:ext uri="{BB962C8B-B14F-4D97-AF65-F5344CB8AC3E}">
        <p14:creationId xmlns:p14="http://schemas.microsoft.com/office/powerpoint/2010/main" val="275154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5670F7-5818-F6D9-16CA-54EF0D50D72A}"/>
              </a:ext>
            </a:extLst>
          </p:cNvPr>
          <p:cNvSpPr>
            <a:spLocks noGrp="1"/>
          </p:cNvSpPr>
          <p:nvPr>
            <p:ph type="title"/>
          </p:nvPr>
        </p:nvSpPr>
        <p:spPr/>
        <p:txBody>
          <a:bodyPr>
            <a:normAutofit/>
          </a:bodyPr>
          <a:lstStyle/>
          <a:p>
            <a:r>
              <a:rPr lang="sl-SI" dirty="0"/>
              <a:t>VIZIJA SEKCIJE ZUNANJIH REVIZORJEV</a:t>
            </a:r>
          </a:p>
        </p:txBody>
      </p:sp>
      <p:sp>
        <p:nvSpPr>
          <p:cNvPr id="3" name="Označba mesta besedila 2">
            <a:extLst>
              <a:ext uri="{FF2B5EF4-FFF2-40B4-BE49-F238E27FC236}">
                <a16:creationId xmlns:a16="http://schemas.microsoft.com/office/drawing/2014/main" id="{A49B5A9A-5B7F-38E5-C76E-E6837229BEA6}"/>
              </a:ext>
            </a:extLst>
          </p:cNvPr>
          <p:cNvSpPr>
            <a:spLocks noGrp="1"/>
          </p:cNvSpPr>
          <p:nvPr>
            <p:ph type="body" idx="1"/>
          </p:nvPr>
        </p:nvSpPr>
        <p:spPr/>
        <p:txBody>
          <a:bodyPr/>
          <a:lstStyle/>
          <a:p>
            <a:endParaRPr lang="sl-SI" dirty="0"/>
          </a:p>
        </p:txBody>
      </p:sp>
      <p:sp>
        <p:nvSpPr>
          <p:cNvPr id="4" name="Označba mesta številke diapozitiva 3">
            <a:extLst>
              <a:ext uri="{FF2B5EF4-FFF2-40B4-BE49-F238E27FC236}">
                <a16:creationId xmlns:a16="http://schemas.microsoft.com/office/drawing/2014/main" id="{FD19BE6D-8466-A1C5-F3D8-E670780199A0}"/>
              </a:ext>
            </a:extLst>
          </p:cNvPr>
          <p:cNvSpPr>
            <a:spLocks noGrp="1"/>
          </p:cNvSpPr>
          <p:nvPr>
            <p:ph type="sldNum" sz="quarter" idx="12"/>
          </p:nvPr>
        </p:nvSpPr>
        <p:spPr/>
        <p:txBody>
          <a:bodyPr/>
          <a:lstStyle/>
          <a:p>
            <a:fld id="{25441DA8-F589-4AB5-8E7A-BA17F1FB2C20}" type="slidenum">
              <a:rPr lang="sl-SI" smtClean="0"/>
              <a:t>9</a:t>
            </a:fld>
            <a:endParaRPr lang="sl-SI"/>
          </a:p>
        </p:txBody>
      </p:sp>
    </p:spTree>
    <p:extLst>
      <p:ext uri="{BB962C8B-B14F-4D97-AF65-F5344CB8AC3E}">
        <p14:creationId xmlns:p14="http://schemas.microsoft.com/office/powerpoint/2010/main" val="176430821"/>
      </p:ext>
    </p:extLst>
  </p:cSld>
  <p:clrMapOvr>
    <a:masterClrMapping/>
  </p:clrMapOvr>
</p:sld>
</file>

<file path=ppt/theme/theme1.xml><?xml version="1.0" encoding="utf-8"?>
<a:theme xmlns:a="http://schemas.openxmlformats.org/drawingml/2006/main" name="Officeova tema">
  <a:themeElements>
    <a:clrScheme name="SIR">
      <a:dk1>
        <a:srgbClr val="939F26"/>
      </a:dk1>
      <a:lt1>
        <a:sysClr val="window" lastClr="FFFFFF"/>
      </a:lt1>
      <a:dk2>
        <a:srgbClr val="004B3A"/>
      </a:dk2>
      <a:lt2>
        <a:srgbClr val="43BD98"/>
      </a:lt2>
      <a:accent1>
        <a:srgbClr val="43BD98"/>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solidFill>
              <a:schemeClr val="tx2"/>
            </a:solidFill>
          </a:defRPr>
        </a:defPPr>
      </a:lstStyle>
    </a:txDef>
  </a:objectDefaults>
  <a:extraClrSchemeLst/>
  <a:extLst>
    <a:ext uri="{05A4C25C-085E-4340-85A3-A5531E510DB2}">
      <thm15:themeFamily xmlns:thm15="http://schemas.microsoft.com/office/thememl/2012/main" name="SIR_predloga-NOVA PREDLOGA_V3" id="{C324CDDD-7DCE-4DFA-A6CC-18BD0B04D29D}" vid="{A55C3222-8FC6-4033-85C4-6CD88D316856}"/>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SIR_predloga-NOVA PREDLOGA_V3</Template>
  <TotalTime>61</TotalTime>
  <Words>1287</Words>
  <Application>Microsoft Office PowerPoint</Application>
  <PresentationFormat>Širokozaslonsko</PresentationFormat>
  <Paragraphs>107</Paragraphs>
  <Slides>17</Slides>
  <Notes>4</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17</vt:i4>
      </vt:variant>
    </vt:vector>
  </HeadingPairs>
  <TitlesOfParts>
    <vt:vector size="21" baseType="lpstr">
      <vt:lpstr>Arial</vt:lpstr>
      <vt:lpstr>Calibri</vt:lpstr>
      <vt:lpstr>Calibri Light</vt:lpstr>
      <vt:lpstr>Officeova tema</vt:lpstr>
      <vt:lpstr>VIZIJA RAZVOJA SEKCIJE ZUNANJIH REVIZORJEV 2024–2027</vt:lpstr>
      <vt:lpstr>VREDNOTE, POSLANSTVO, VIZIJA IN STRATEGIJA SEKCIJE ZUNANJIH REVIZORJEV</vt:lpstr>
      <vt:lpstr>VREDNOTE, POSLANSTVO, VIZIJA IN STRATEGIJA</vt:lpstr>
      <vt:lpstr>VREDNOTE SEKCIJE ZUNANJIH REVIZORJEV</vt:lpstr>
      <vt:lpstr>VREDNOTE SEKCIJE ZUNANJIH REVIZORJEV</vt:lpstr>
      <vt:lpstr>VREDNOTE SEKCIJE ZUNANJIH REVIZORJEV</vt:lpstr>
      <vt:lpstr>POSLANSTVO SEKCIJE ZUNANJIH REVIZORJEV</vt:lpstr>
      <vt:lpstr>POSLANSTVO SEKCIJE ZUNANJIH REVIZORJEV</vt:lpstr>
      <vt:lpstr>VIZIJA SEKCIJE ZUNANJIH REVIZORJEV</vt:lpstr>
      <vt:lpstr>VIZIJA SEKCIJE ZUNANJIH REVIZORJEV</vt:lpstr>
      <vt:lpstr>STRATEGIJA SEKCIJE ZUNANJIH REVIZORJEV</vt:lpstr>
      <vt:lpstr>STRATEGIJA SEKCIJE ZUNANJIH REVIZORJEV</vt:lpstr>
      <vt:lpstr>STRATEGIJA SEKCIJE ZUNANJIH REVIZORJEV</vt:lpstr>
      <vt:lpstr>STRATEŠKI CILJI REVIZIJSKEGA SVETA</vt:lpstr>
      <vt:lpstr>STRATEŠKI CILJI REVIZIJSKEGA SVETA</vt:lpstr>
      <vt:lpstr>STRATEŠKI CILJI REVIZIJSKEGA SVETA</vt:lpstr>
      <vt:lpstr>DELOVANJE REVIZIJSKEGA SVETA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Mateja Purger</dc:creator>
  <cp:lastModifiedBy>Mitja Skitek</cp:lastModifiedBy>
  <cp:revision>1</cp:revision>
  <dcterms:created xsi:type="dcterms:W3CDTF">2024-12-19T12:05:25Z</dcterms:created>
  <dcterms:modified xsi:type="dcterms:W3CDTF">2026-06-17T08:43:11Z</dcterms:modified>
</cp:coreProperties>
</file>